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8"/>
  </p:notesMasterIdLst>
  <p:sldIdLst>
    <p:sldId id="256" r:id="rId2"/>
    <p:sldId id="257" r:id="rId3"/>
    <p:sldId id="267" r:id="rId4"/>
    <p:sldId id="259" r:id="rId5"/>
    <p:sldId id="304" r:id="rId6"/>
    <p:sldId id="296" r:id="rId7"/>
    <p:sldId id="262" r:id="rId8"/>
    <p:sldId id="269" r:id="rId9"/>
    <p:sldId id="305" r:id="rId10"/>
    <p:sldId id="306" r:id="rId11"/>
    <p:sldId id="307" r:id="rId12"/>
    <p:sldId id="302" r:id="rId13"/>
    <p:sldId id="301" r:id="rId14"/>
    <p:sldId id="303" r:id="rId15"/>
    <p:sldId id="299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39" autoAdjust="0"/>
    <p:restoredTop sz="80478" autoAdjust="0"/>
  </p:normalViewPr>
  <p:slideViewPr>
    <p:cSldViewPr snapToGrid="0">
      <p:cViewPr varScale="1">
        <p:scale>
          <a:sx n="98" d="100"/>
          <a:sy n="98" d="100"/>
        </p:scale>
        <p:origin x="10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bruceweiner/Downloads/2023%20Conference%20Treasurer%20Presenta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bruceweiner/Downloads/2023%20Conference%20Treasurer%20Presenta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bruceweiner/Downloads/2023%20Conference%20Treasurer%20Presentatio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bruceweiner/Downloads/2023%20Conference%20Treasurer%20Presentation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Product Sales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rAngAx val="0"/>
    </c:view3D>
    <c:floor>
      <c:thickness val="0"/>
      <c:spPr>
        <a:noFill/>
        <a:ln w="9525" cap="flat" cmpd="sng" algn="ctr">
          <a:solidFill>
            <a:schemeClr val="tx1">
              <a:lumMod val="15000"/>
              <a:lumOff val="85000"/>
            </a:schemeClr>
          </a:solidFill>
          <a:round/>
        </a:ln>
        <a:effectLst/>
        <a:sp3d contourW="9525">
          <a:contourClr>
            <a:schemeClr val="tx1">
              <a:lumMod val="15000"/>
              <a:lumOff val="8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'Trends &amp; Budget (2)'!$B$15</c:f>
              <c:strCache>
                <c:ptCount val="1"/>
                <c:pt idx="0">
                  <c:v>FY2018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'Trends &amp; Budget (2)'!$A$16:$A$18</c:f>
              <c:strCache>
                <c:ptCount val="3"/>
                <c:pt idx="0">
                  <c:v>      Chips</c:v>
                </c:pt>
                <c:pt idx="1">
                  <c:v>      Literature </c:v>
                </c:pt>
                <c:pt idx="2">
                  <c:v>      Medallions</c:v>
                </c:pt>
              </c:strCache>
            </c:strRef>
          </c:cat>
          <c:val>
            <c:numRef>
              <c:f>'Trends &amp; Budget (2)'!$B$16:$B$18</c:f>
              <c:numCache>
                <c:formatCode>#,##0;\(#,##0\)</c:formatCode>
                <c:ptCount val="3"/>
                <c:pt idx="0">
                  <c:v>25103.58</c:v>
                </c:pt>
                <c:pt idx="1">
                  <c:v>6459.89</c:v>
                </c:pt>
                <c:pt idx="2">
                  <c:v>8271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1D-604C-AF76-CA3E14DF50E2}"/>
            </c:ext>
          </c:extLst>
        </c:ser>
        <c:ser>
          <c:idx val="1"/>
          <c:order val="1"/>
          <c:tx>
            <c:strRef>
              <c:f>'Trends &amp; Budget (2)'!$C$15</c:f>
              <c:strCache>
                <c:ptCount val="1"/>
                <c:pt idx="0">
                  <c:v>FY2019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'Trends &amp; Budget (2)'!$A$16:$A$18</c:f>
              <c:strCache>
                <c:ptCount val="3"/>
                <c:pt idx="0">
                  <c:v>      Chips</c:v>
                </c:pt>
                <c:pt idx="1">
                  <c:v>      Literature </c:v>
                </c:pt>
                <c:pt idx="2">
                  <c:v>      Medallions</c:v>
                </c:pt>
              </c:strCache>
            </c:strRef>
          </c:cat>
          <c:val>
            <c:numRef>
              <c:f>'Trends &amp; Budget (2)'!$C$16:$C$18</c:f>
              <c:numCache>
                <c:formatCode>#,##0;\(#,##0\)</c:formatCode>
                <c:ptCount val="3"/>
                <c:pt idx="0">
                  <c:v>28098.33</c:v>
                </c:pt>
                <c:pt idx="1">
                  <c:v>3796.39</c:v>
                </c:pt>
                <c:pt idx="2">
                  <c:v>7689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1D-604C-AF76-CA3E14DF50E2}"/>
            </c:ext>
          </c:extLst>
        </c:ser>
        <c:ser>
          <c:idx val="2"/>
          <c:order val="2"/>
          <c:tx>
            <c:strRef>
              <c:f>'Trends &amp; Budget (2)'!$D$15</c:f>
              <c:strCache>
                <c:ptCount val="1"/>
                <c:pt idx="0">
                  <c:v>FY2020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'Trends &amp; Budget (2)'!$A$16:$A$18</c:f>
              <c:strCache>
                <c:ptCount val="3"/>
                <c:pt idx="0">
                  <c:v>      Chips</c:v>
                </c:pt>
                <c:pt idx="1">
                  <c:v>      Literature </c:v>
                </c:pt>
                <c:pt idx="2">
                  <c:v>      Medallions</c:v>
                </c:pt>
              </c:strCache>
            </c:strRef>
          </c:cat>
          <c:val>
            <c:numRef>
              <c:f>'Trends &amp; Budget (2)'!$D$16:$D$18</c:f>
              <c:numCache>
                <c:formatCode>#,##0;\(#,##0\)</c:formatCode>
                <c:ptCount val="3"/>
                <c:pt idx="0">
                  <c:v>25186.04</c:v>
                </c:pt>
                <c:pt idx="1">
                  <c:v>5477.37</c:v>
                </c:pt>
                <c:pt idx="2">
                  <c:v>7205.13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91D-604C-AF76-CA3E14DF50E2}"/>
            </c:ext>
          </c:extLst>
        </c:ser>
        <c:ser>
          <c:idx val="3"/>
          <c:order val="3"/>
          <c:tx>
            <c:strRef>
              <c:f>'Trends &amp; Budget (2)'!$E$15</c:f>
              <c:strCache>
                <c:ptCount val="1"/>
                <c:pt idx="0">
                  <c:v>FY2021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'Trends &amp; Budget (2)'!$A$16:$A$18</c:f>
              <c:strCache>
                <c:ptCount val="3"/>
                <c:pt idx="0">
                  <c:v>      Chips</c:v>
                </c:pt>
                <c:pt idx="1">
                  <c:v>      Literature </c:v>
                </c:pt>
                <c:pt idx="2">
                  <c:v>      Medallions</c:v>
                </c:pt>
              </c:strCache>
            </c:strRef>
          </c:cat>
          <c:val>
            <c:numRef>
              <c:f>'Trends &amp; Budget (2)'!$E$16:$E$18</c:f>
              <c:numCache>
                <c:formatCode>#,##0;\(#,##0\)</c:formatCode>
                <c:ptCount val="3"/>
                <c:pt idx="0">
                  <c:v>14965</c:v>
                </c:pt>
                <c:pt idx="1">
                  <c:v>5438</c:v>
                </c:pt>
                <c:pt idx="2">
                  <c:v>6905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91D-604C-AF76-CA3E14DF50E2}"/>
            </c:ext>
          </c:extLst>
        </c:ser>
        <c:ser>
          <c:idx val="4"/>
          <c:order val="4"/>
          <c:tx>
            <c:strRef>
              <c:f>'Trends &amp; Budget (2)'!$F$15</c:f>
              <c:strCache>
                <c:ptCount val="1"/>
                <c:pt idx="0">
                  <c:v>FY2022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'Trends &amp; Budget (2)'!$A$16:$A$18</c:f>
              <c:strCache>
                <c:ptCount val="3"/>
                <c:pt idx="0">
                  <c:v>      Chips</c:v>
                </c:pt>
                <c:pt idx="1">
                  <c:v>      Literature </c:v>
                </c:pt>
                <c:pt idx="2">
                  <c:v>      Medallions</c:v>
                </c:pt>
              </c:strCache>
            </c:strRef>
          </c:cat>
          <c:val>
            <c:numRef>
              <c:f>'Trends &amp; Budget (2)'!$F$16:$F$18</c:f>
              <c:numCache>
                <c:formatCode>#,##0;\(#,##0\)</c:formatCode>
                <c:ptCount val="3"/>
                <c:pt idx="0">
                  <c:v>24690.63</c:v>
                </c:pt>
                <c:pt idx="1">
                  <c:v>8260.31</c:v>
                </c:pt>
                <c:pt idx="2">
                  <c:v>7434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91D-604C-AF76-CA3E14DF50E2}"/>
            </c:ext>
          </c:extLst>
        </c:ser>
        <c:ser>
          <c:idx val="5"/>
          <c:order val="5"/>
          <c:tx>
            <c:strRef>
              <c:f>'Trends &amp; Budget (2)'!$G$15</c:f>
              <c:strCache>
                <c:ptCount val="1"/>
                <c:pt idx="0">
                  <c:v>FY2023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cat>
            <c:strRef>
              <c:f>'Trends &amp; Budget (2)'!$A$16:$A$18</c:f>
              <c:strCache>
                <c:ptCount val="3"/>
                <c:pt idx="0">
                  <c:v>      Chips</c:v>
                </c:pt>
                <c:pt idx="1">
                  <c:v>      Literature </c:v>
                </c:pt>
                <c:pt idx="2">
                  <c:v>      Medallions</c:v>
                </c:pt>
              </c:strCache>
            </c:strRef>
          </c:cat>
          <c:val>
            <c:numRef>
              <c:f>'Trends &amp; Budget (2)'!$G$16:$G$18</c:f>
              <c:numCache>
                <c:formatCode>#,##0;\(#,##0\)</c:formatCode>
                <c:ptCount val="3"/>
                <c:pt idx="0">
                  <c:v>36189.89</c:v>
                </c:pt>
                <c:pt idx="1">
                  <c:v>8209.7800000000007</c:v>
                </c:pt>
                <c:pt idx="2">
                  <c:v>6030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91D-604C-AF76-CA3E14DF50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84947008"/>
        <c:axId val="584937856"/>
        <c:axId val="0"/>
      </c:bar3DChart>
      <c:catAx>
        <c:axId val="584947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84937856"/>
        <c:crosses val="autoZero"/>
        <c:auto val="1"/>
        <c:lblAlgn val="ctr"/>
        <c:lblOffset val="100"/>
        <c:noMultiLvlLbl val="0"/>
      </c:catAx>
      <c:valAx>
        <c:axId val="584937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;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84947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/>
              <a:t>Regional Seventh Tradition Contributions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 w="19050" cap="flat" cmpd="sng" algn="ctr">
          <a:solidFill>
            <a:schemeClr val="tx1">
              <a:lumMod val="25000"/>
              <a:lumOff val="75000"/>
            </a:schemeClr>
          </a:solidFill>
          <a:round/>
        </a:ln>
        <a:effectLst/>
        <a:sp3d contourW="19050">
          <a:contourClr>
            <a:schemeClr val="tx1">
              <a:lumMod val="25000"/>
              <a:lumOff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6"/>
          <c:order val="0"/>
          <c:tx>
            <c:strRef>
              <c:f>'Trends &amp; Budget (2)'!$A$8</c:f>
              <c:strCache>
                <c:ptCount val="1"/>
                <c:pt idx="0">
                  <c:v>      Western Canada </c:v>
                </c:pt>
              </c:strCache>
            </c:strRef>
          </c:tx>
          <c:spPr>
            <a:pattFill prst="ltDnDiag">
              <a:fgClr>
                <a:schemeClr val="accent1">
                  <a:lumMod val="60000"/>
                </a:schemeClr>
              </a:fgClr>
              <a:bgClr>
                <a:schemeClr val="accent1">
                  <a:lumMod val="60000"/>
                  <a:lumMod val="20000"/>
                  <a:lumOff val="80000"/>
                </a:schemeClr>
              </a:bgClr>
            </a:pattFill>
            <a:ln>
              <a:solidFill>
                <a:schemeClr val="accent1">
                  <a:lumMod val="60000"/>
                </a:schemeClr>
              </a:solidFill>
            </a:ln>
            <a:effectLst/>
            <a:sp3d>
              <a:contourClr>
                <a:schemeClr val="accent1">
                  <a:lumMod val="60000"/>
                </a:schemeClr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(2)'!$B$8:$G$8</c:f>
              <c:numCache>
                <c:formatCode>#,##0;\(#,##0\)</c:formatCode>
                <c:ptCount val="6"/>
                <c:pt idx="1">
                  <c:v>74.61</c:v>
                </c:pt>
                <c:pt idx="2">
                  <c:v>37.89</c:v>
                </c:pt>
                <c:pt idx="3">
                  <c:v>500</c:v>
                </c:pt>
                <c:pt idx="4">
                  <c:v>697</c:v>
                </c:pt>
                <c:pt idx="5">
                  <c:v>2190.58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9C7-5E48-B64B-96BC2ADD8BB6}"/>
            </c:ext>
          </c:extLst>
        </c:ser>
        <c:ser>
          <c:idx val="7"/>
          <c:order val="1"/>
          <c:tx>
            <c:strRef>
              <c:f>'Trends &amp; Budget (2)'!$A$9</c:f>
              <c:strCache>
                <c:ptCount val="1"/>
                <c:pt idx="0">
                  <c:v>      Great Lakes </c:v>
                </c:pt>
              </c:strCache>
            </c:strRef>
          </c:tx>
          <c:spPr>
            <a:pattFill prst="ltDnDiag">
              <a:fgClr>
                <a:schemeClr val="accent2">
                  <a:lumMod val="60000"/>
                </a:schemeClr>
              </a:fgClr>
              <a:bgClr>
                <a:schemeClr val="accent2">
                  <a:lumMod val="60000"/>
                  <a:lumMod val="20000"/>
                  <a:lumOff val="80000"/>
                </a:schemeClr>
              </a:bgClr>
            </a:pattFill>
            <a:ln>
              <a:solidFill>
                <a:schemeClr val="accent2">
                  <a:lumMod val="60000"/>
                </a:schemeClr>
              </a:solidFill>
            </a:ln>
            <a:effectLst/>
            <a:sp3d>
              <a:contourClr>
                <a:schemeClr val="accent2">
                  <a:lumMod val="60000"/>
                </a:schemeClr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(2)'!$B$9:$G$9</c:f>
              <c:numCache>
                <c:formatCode>#,##0;\(#,##0\)</c:formatCode>
                <c:ptCount val="6"/>
                <c:pt idx="0">
                  <c:v>585.77</c:v>
                </c:pt>
                <c:pt idx="1">
                  <c:v>2852.93</c:v>
                </c:pt>
                <c:pt idx="2">
                  <c:v>1101</c:v>
                </c:pt>
                <c:pt idx="3">
                  <c:v>555</c:v>
                </c:pt>
                <c:pt idx="4">
                  <c:v>774.5</c:v>
                </c:pt>
                <c:pt idx="5">
                  <c:v>3355.5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9C7-5E48-B64B-96BC2ADD8BB6}"/>
            </c:ext>
          </c:extLst>
        </c:ser>
        <c:ser>
          <c:idx val="8"/>
          <c:order val="2"/>
          <c:tx>
            <c:strRef>
              <c:f>'Trends &amp; Budget (2)'!$A$10</c:f>
              <c:strCache>
                <c:ptCount val="1"/>
                <c:pt idx="0">
                  <c:v>      Mid Atlantic </c:v>
                </c:pt>
              </c:strCache>
            </c:strRef>
          </c:tx>
          <c:spPr>
            <a:pattFill prst="ltDnDiag">
              <a:fgClr>
                <a:schemeClr val="accent3">
                  <a:lumMod val="60000"/>
                </a:schemeClr>
              </a:fgClr>
              <a:bgClr>
                <a:schemeClr val="accent3">
                  <a:lumMod val="60000"/>
                  <a:lumMod val="20000"/>
                  <a:lumOff val="80000"/>
                </a:schemeClr>
              </a:bgClr>
            </a:pattFill>
            <a:ln>
              <a:solidFill>
                <a:schemeClr val="accent3">
                  <a:lumMod val="60000"/>
                </a:schemeClr>
              </a:solidFill>
            </a:ln>
            <a:effectLst/>
            <a:sp3d>
              <a:contourClr>
                <a:schemeClr val="accent3">
                  <a:lumMod val="60000"/>
                </a:schemeClr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(2)'!$B$10:$G$10</c:f>
              <c:numCache>
                <c:formatCode>#,##0;\(#,##0\)</c:formatCode>
                <c:ptCount val="6"/>
                <c:pt idx="0">
                  <c:v>2600.48</c:v>
                </c:pt>
                <c:pt idx="1">
                  <c:v>3141.41</c:v>
                </c:pt>
                <c:pt idx="2">
                  <c:v>3983.14</c:v>
                </c:pt>
                <c:pt idx="3">
                  <c:v>6568</c:v>
                </c:pt>
                <c:pt idx="4">
                  <c:v>4803.28</c:v>
                </c:pt>
                <c:pt idx="5">
                  <c:v>5577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9C7-5E48-B64B-96BC2ADD8BB6}"/>
            </c:ext>
          </c:extLst>
        </c:ser>
        <c:ser>
          <c:idx val="9"/>
          <c:order val="3"/>
          <c:tx>
            <c:strRef>
              <c:f>'Trends &amp; Budget (2)'!$A$11</c:f>
              <c:strCache>
                <c:ptCount val="1"/>
                <c:pt idx="0">
                  <c:v>      Southwest </c:v>
                </c:pt>
              </c:strCache>
            </c:strRef>
          </c:tx>
          <c:spPr>
            <a:pattFill prst="ltDnDiag">
              <a:fgClr>
                <a:schemeClr val="accent4">
                  <a:lumMod val="60000"/>
                </a:schemeClr>
              </a:fgClr>
              <a:bgClr>
                <a:schemeClr val="accent4">
                  <a:lumMod val="60000"/>
                  <a:lumMod val="20000"/>
                  <a:lumOff val="80000"/>
                </a:schemeClr>
              </a:bgClr>
            </a:pattFill>
            <a:ln>
              <a:solidFill>
                <a:schemeClr val="accent4">
                  <a:lumMod val="60000"/>
                </a:schemeClr>
              </a:solidFill>
            </a:ln>
            <a:effectLst/>
            <a:sp3d>
              <a:contourClr>
                <a:schemeClr val="accent4">
                  <a:lumMod val="60000"/>
                </a:schemeClr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(2)'!$B$11:$G$11</c:f>
              <c:numCache>
                <c:formatCode>#,##0;\(#,##0\)</c:formatCode>
                <c:ptCount val="6"/>
                <c:pt idx="0">
                  <c:v>6557.55</c:v>
                </c:pt>
                <c:pt idx="1">
                  <c:v>3330.72</c:v>
                </c:pt>
                <c:pt idx="2">
                  <c:v>3944.61</c:v>
                </c:pt>
                <c:pt idx="3">
                  <c:v>5358</c:v>
                </c:pt>
                <c:pt idx="4">
                  <c:v>5427.31</c:v>
                </c:pt>
                <c:pt idx="5">
                  <c:v>6170.88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9C7-5E48-B64B-96BC2ADD8BB6}"/>
            </c:ext>
          </c:extLst>
        </c:ser>
        <c:ser>
          <c:idx val="10"/>
          <c:order val="4"/>
          <c:tx>
            <c:strRef>
              <c:f>'Trends &amp; Budget (2)'!$A$12</c:f>
              <c:strCache>
                <c:ptCount val="1"/>
                <c:pt idx="0">
                  <c:v>      Pacific 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solidFill>
                <a:srgbClr val="FF0000"/>
              </a:solidFill>
            </a:ln>
            <a:effectLst/>
            <a:sp3d>
              <a:contourClr>
                <a:srgbClr val="FF0000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(2)'!$B$12:$G$12</c:f>
              <c:numCache>
                <c:formatCode>#,##0;\(#,##0\)</c:formatCode>
                <c:ptCount val="6"/>
                <c:pt idx="0">
                  <c:v>8105.71</c:v>
                </c:pt>
                <c:pt idx="1">
                  <c:v>5896.34</c:v>
                </c:pt>
                <c:pt idx="2">
                  <c:v>5288.83</c:v>
                </c:pt>
                <c:pt idx="3">
                  <c:v>9380</c:v>
                </c:pt>
                <c:pt idx="4">
                  <c:v>11638.69</c:v>
                </c:pt>
                <c:pt idx="5">
                  <c:v>12337.72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9C7-5E48-B64B-96BC2ADD8B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729696"/>
        <c:axId val="1890582880"/>
        <c:axId val="0"/>
      </c:bar3DChart>
      <c:catAx>
        <c:axId val="16729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90582880"/>
        <c:crosses val="autoZero"/>
        <c:auto val="1"/>
        <c:lblAlgn val="ctr"/>
        <c:lblOffset val="100"/>
        <c:noMultiLvlLbl val="0"/>
      </c:catAx>
      <c:valAx>
        <c:axId val="189058288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#,##0;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729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/>
              <a:t>Regional Seventh Tradition Contributions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rAngAx val="0"/>
    </c:view3D>
    <c:floor>
      <c:thickness val="0"/>
      <c:spPr>
        <a:noFill/>
        <a:ln w="19050" cap="flat" cmpd="sng" algn="ctr">
          <a:solidFill>
            <a:schemeClr val="tx1">
              <a:lumMod val="25000"/>
              <a:lumOff val="75000"/>
            </a:schemeClr>
          </a:solidFill>
          <a:round/>
        </a:ln>
        <a:effectLst/>
        <a:sp3d contourW="19050">
          <a:contourClr>
            <a:schemeClr val="tx1">
              <a:lumMod val="25000"/>
              <a:lumOff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'Trends &amp; Budget (2)'!$A$2</c:f>
              <c:strCache>
                <c:ptCount val="1"/>
                <c:pt idx="0">
                  <c:v>      Eastern Canada </c:v>
                </c:pt>
              </c:strCache>
            </c:strRef>
          </c:tx>
          <c:spPr>
            <a:pattFill prst="ltDnDiag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solidFill>
                <a:schemeClr val="accent1"/>
              </a:solidFill>
            </a:ln>
            <a:effectLst/>
            <a:sp3d>
              <a:contourClr>
                <a:schemeClr val="accent1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(2)'!$B$2:$G$2</c:f>
              <c:numCache>
                <c:formatCode>#,##0;\(#,##0\)</c:formatCode>
                <c:ptCount val="6"/>
                <c:pt idx="0">
                  <c:v>100</c:v>
                </c:pt>
                <c:pt idx="1">
                  <c:v>150</c:v>
                </c:pt>
                <c:pt idx="2">
                  <c:v>150</c:v>
                </c:pt>
                <c:pt idx="3">
                  <c:v>942</c:v>
                </c:pt>
                <c:pt idx="4">
                  <c:v>22.22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99-7E4C-8EB2-800F7EE90F19}"/>
            </c:ext>
          </c:extLst>
        </c:ser>
        <c:ser>
          <c:idx val="1"/>
          <c:order val="1"/>
          <c:tx>
            <c:strRef>
              <c:f>'Trends &amp; Budget (2)'!$A$3</c:f>
              <c:strCache>
                <c:ptCount val="1"/>
                <c:pt idx="0">
                  <c:v>      North Central </c:v>
                </c:pt>
              </c:strCache>
            </c:strRef>
          </c:tx>
          <c:spPr>
            <a:pattFill prst="ltDnDiag">
              <a:fgClr>
                <a:schemeClr val="accent2"/>
              </a:fgClr>
              <a:bgClr>
                <a:schemeClr val="accent2">
                  <a:lumMod val="20000"/>
                  <a:lumOff val="80000"/>
                </a:schemeClr>
              </a:bgClr>
            </a:pattFill>
            <a:ln>
              <a:solidFill>
                <a:schemeClr val="accent2"/>
              </a:solidFill>
            </a:ln>
            <a:effectLst/>
            <a:sp3d>
              <a:contourClr>
                <a:schemeClr val="accent2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(2)'!$B$3:$G$3</c:f>
              <c:numCache>
                <c:formatCode>#,##0;\(#,##0\)</c:formatCode>
                <c:ptCount val="6"/>
                <c:pt idx="0">
                  <c:v>0</c:v>
                </c:pt>
                <c:pt idx="1">
                  <c:v>90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D99-7E4C-8EB2-800F7EE90F19}"/>
            </c:ext>
          </c:extLst>
        </c:ser>
        <c:ser>
          <c:idx val="2"/>
          <c:order val="2"/>
          <c:tx>
            <c:strRef>
              <c:f>'Trends &amp; Budget (2)'!$A$4</c:f>
              <c:strCache>
                <c:ptCount val="1"/>
                <c:pt idx="0">
                  <c:v>      Northwest </c:v>
                </c:pt>
              </c:strCache>
            </c:strRef>
          </c:tx>
          <c:spPr>
            <a:pattFill prst="ltDnDiag">
              <a:fgClr>
                <a:schemeClr val="accent3"/>
              </a:fgClr>
              <a:bgClr>
                <a:schemeClr val="accent3">
                  <a:lumMod val="20000"/>
                  <a:lumOff val="80000"/>
                </a:schemeClr>
              </a:bgClr>
            </a:pattFill>
            <a:ln>
              <a:solidFill>
                <a:schemeClr val="accent3"/>
              </a:solidFill>
            </a:ln>
            <a:effectLst/>
            <a:sp3d>
              <a:contourClr>
                <a:schemeClr val="accent3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(2)'!$B$4:$G$4</c:f>
              <c:numCache>
                <c:formatCode>#,##0;\(#,##0\)</c:formatCode>
                <c:ptCount val="6"/>
                <c:pt idx="0">
                  <c:v>176.02</c:v>
                </c:pt>
                <c:pt idx="1">
                  <c:v>415</c:v>
                </c:pt>
                <c:pt idx="2">
                  <c:v>637</c:v>
                </c:pt>
                <c:pt idx="3">
                  <c:v>544</c:v>
                </c:pt>
                <c:pt idx="4">
                  <c:v>310.25</c:v>
                </c:pt>
                <c:pt idx="5">
                  <c:v>743.08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D99-7E4C-8EB2-800F7EE90F19}"/>
            </c:ext>
          </c:extLst>
        </c:ser>
        <c:ser>
          <c:idx val="3"/>
          <c:order val="3"/>
          <c:tx>
            <c:strRef>
              <c:f>'Trends &amp; Budget (2)'!$A$5</c:f>
              <c:strCache>
                <c:ptCount val="1"/>
                <c:pt idx="0">
                  <c:v>      Mid South </c:v>
                </c:pt>
              </c:strCache>
            </c:strRef>
          </c:tx>
          <c:spPr>
            <a:pattFill prst="ltDnDiag">
              <a:fgClr>
                <a:schemeClr val="accent4"/>
              </a:fgClr>
              <a:bgClr>
                <a:schemeClr val="accent4">
                  <a:lumMod val="20000"/>
                  <a:lumOff val="80000"/>
                </a:schemeClr>
              </a:bgClr>
            </a:pattFill>
            <a:ln>
              <a:solidFill>
                <a:schemeClr val="accent4"/>
              </a:solidFill>
            </a:ln>
            <a:effectLst/>
            <a:sp3d>
              <a:contourClr>
                <a:schemeClr val="accent4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(2)'!$B$5:$G$5</c:f>
              <c:numCache>
                <c:formatCode>#,##0;\(#,##0\)</c:formatCode>
                <c:ptCount val="6"/>
                <c:pt idx="0">
                  <c:v>727.72</c:v>
                </c:pt>
                <c:pt idx="1">
                  <c:v>1279.77</c:v>
                </c:pt>
                <c:pt idx="2">
                  <c:v>2412.4899999999998</c:v>
                </c:pt>
                <c:pt idx="3">
                  <c:v>1231</c:v>
                </c:pt>
                <c:pt idx="4">
                  <c:v>1892.37</c:v>
                </c:pt>
                <c:pt idx="5">
                  <c:v>1248.3699999999999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D99-7E4C-8EB2-800F7EE90F19}"/>
            </c:ext>
          </c:extLst>
        </c:ser>
        <c:ser>
          <c:idx val="4"/>
          <c:order val="4"/>
          <c:tx>
            <c:strRef>
              <c:f>'Trends &amp; Budget (2)'!$A$6</c:f>
              <c:strCache>
                <c:ptCount val="1"/>
                <c:pt idx="0">
                  <c:v>      South East </c:v>
                </c:pt>
              </c:strCache>
            </c:strRef>
          </c:tx>
          <c:spPr>
            <a:pattFill prst="wdDnDiag">
              <a:fgClr>
                <a:schemeClr val="accent1">
                  <a:lumMod val="75000"/>
                </a:schemeClr>
              </a:fgClr>
              <a:bgClr>
                <a:schemeClr val="bg1"/>
              </a:bgClr>
            </a:pattFill>
            <a:ln>
              <a:solidFill>
                <a:schemeClr val="accent5"/>
              </a:solidFill>
            </a:ln>
            <a:effectLst/>
            <a:sp3d>
              <a:contourClr>
                <a:schemeClr val="accent5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(2)'!$B$6:$G$6</c:f>
              <c:numCache>
                <c:formatCode>#,##0;\(#,##0\)</c:formatCode>
                <c:ptCount val="6"/>
                <c:pt idx="0">
                  <c:v>4258.59</c:v>
                </c:pt>
                <c:pt idx="1">
                  <c:v>1224.8499999999999</c:v>
                </c:pt>
                <c:pt idx="2">
                  <c:v>3481.11</c:v>
                </c:pt>
                <c:pt idx="3">
                  <c:v>1417</c:v>
                </c:pt>
                <c:pt idx="4">
                  <c:v>2111.69</c:v>
                </c:pt>
                <c:pt idx="5">
                  <c:v>1348.22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D99-7E4C-8EB2-800F7EE90F19}"/>
            </c:ext>
          </c:extLst>
        </c:ser>
        <c:ser>
          <c:idx val="5"/>
          <c:order val="5"/>
          <c:tx>
            <c:strRef>
              <c:f>'Trends &amp; Budget (2)'!$A$7</c:f>
              <c:strCache>
                <c:ptCount val="1"/>
                <c:pt idx="0">
                  <c:v>      New England </c:v>
                </c:pt>
              </c:strCache>
            </c:strRef>
          </c:tx>
          <c:spPr>
            <a:pattFill prst="ltDnDiag">
              <a:fgClr>
                <a:schemeClr val="accent6"/>
              </a:fgClr>
              <a:bgClr>
                <a:schemeClr val="accent6">
                  <a:lumMod val="20000"/>
                  <a:lumOff val="80000"/>
                </a:schemeClr>
              </a:bgClr>
            </a:pattFill>
            <a:ln>
              <a:solidFill>
                <a:schemeClr val="accent6"/>
              </a:solidFill>
            </a:ln>
            <a:effectLst/>
            <a:sp3d>
              <a:contourClr>
                <a:schemeClr val="accent6"/>
              </a:contourClr>
            </a:sp3d>
          </c:spPr>
          <c:invertIfNegative val="0"/>
          <c:cat>
            <c:strRef>
              <c:f>'Trends &amp; Budget (2)'!$B$1:$G$1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(2)'!$B$7:$G$7</c:f>
              <c:numCache>
                <c:formatCode>#,##0;\(#,##0\)</c:formatCode>
                <c:ptCount val="6"/>
                <c:pt idx="0">
                  <c:v>989</c:v>
                </c:pt>
                <c:pt idx="1">
                  <c:v>770</c:v>
                </c:pt>
                <c:pt idx="2">
                  <c:v>193</c:v>
                </c:pt>
                <c:pt idx="3">
                  <c:v>675</c:v>
                </c:pt>
                <c:pt idx="4">
                  <c:v>2402.67</c:v>
                </c:pt>
                <c:pt idx="5">
                  <c:v>1820.22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D99-7E4C-8EB2-800F7EE90F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729696"/>
        <c:axId val="1890582880"/>
        <c:axId val="0"/>
      </c:bar3DChart>
      <c:catAx>
        <c:axId val="16729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90582880"/>
        <c:crosses val="autoZero"/>
        <c:auto val="1"/>
        <c:lblAlgn val="ctr"/>
        <c:lblOffset val="100"/>
        <c:noMultiLvlLbl val="0"/>
      </c:catAx>
      <c:valAx>
        <c:axId val="1890582880"/>
        <c:scaling>
          <c:orientation val="minMax"/>
        </c:scaling>
        <c:delete val="0"/>
        <c:axPos val="l"/>
        <c:majorGridlines>
          <c:spPr>
            <a:ln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</c:majorGridlines>
        <c:numFmt formatCode="#,##0;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729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Total Expenses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'Trends &amp; Budget (2)'!$A$23</c:f>
              <c:strCache>
                <c:ptCount val="1"/>
                <c:pt idx="0">
                  <c:v>Total Expenses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$</a:t>
                    </a:r>
                    <a:fld id="{FA081EC3-D11B-3D45-A39D-95500E8B4D49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672-CE43-81BE-5A589CB50EEB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$</a:t>
                    </a:r>
                    <a:fld id="{32428B3D-D6E9-0446-B7BF-1B4DF30A4E43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672-CE43-81BE-5A589CB50EEB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/>
                      <a:t>$</a:t>
                    </a:r>
                    <a:fld id="{83AE4CEC-A150-984E-A569-B4F0437779D0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672-CE43-81BE-5A589CB50EEB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$</a:t>
                    </a:r>
                    <a:fld id="{82B8F63C-BF50-D140-BC67-B20D0DED140F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672-CE43-81BE-5A589CB50EEB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/>
                      <a:t>$</a:t>
                    </a:r>
                    <a:fld id="{D7397EC3-2BFE-6641-AE23-635495F9B3E3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672-CE43-81BE-5A589CB50EEB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/>
                      <a:t>$</a:t>
                    </a:r>
                    <a:fld id="{6CF40627-4EE5-7949-93D6-1908F2FE93AC}" type="VALUE">
                      <a:rPr lang="en-US" smtClean="0"/>
                      <a:pPr/>
                      <a:t>[VALUE]</a:t>
                    </a:fld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3672-CE43-81BE-5A589CB50EE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'Trends &amp; Budget (2)'!$B$22:$G$22</c:f>
              <c:strCache>
                <c:ptCount val="6"/>
                <c:pt idx="0">
                  <c:v>FY2018</c:v>
                </c:pt>
                <c:pt idx="1">
                  <c:v>FY2019</c:v>
                </c:pt>
                <c:pt idx="2">
                  <c:v>FY2020</c:v>
                </c:pt>
                <c:pt idx="3">
                  <c:v>FY2021</c:v>
                </c:pt>
                <c:pt idx="4">
                  <c:v>FY2022</c:v>
                </c:pt>
                <c:pt idx="5">
                  <c:v>FY2023</c:v>
                </c:pt>
              </c:strCache>
            </c:strRef>
          </c:cat>
          <c:val>
            <c:numRef>
              <c:f>'Trends &amp; Budget (2)'!$B$23:$G$23</c:f>
              <c:numCache>
                <c:formatCode>#,##0;\(#,##0\)</c:formatCode>
                <c:ptCount val="6"/>
                <c:pt idx="0">
                  <c:v>50955.57</c:v>
                </c:pt>
                <c:pt idx="1">
                  <c:v>53554.009999999987</c:v>
                </c:pt>
                <c:pt idx="2">
                  <c:v>45907.150000000009</c:v>
                </c:pt>
                <c:pt idx="3">
                  <c:v>40468</c:v>
                </c:pt>
                <c:pt idx="4">
                  <c:v>59091</c:v>
                </c:pt>
                <c:pt idx="5">
                  <c:v>72423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672-CE43-81BE-5A589CB50EEB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10280864"/>
        <c:axId val="10282944"/>
      </c:lineChart>
      <c:catAx>
        <c:axId val="10280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282944"/>
        <c:crosses val="autoZero"/>
        <c:auto val="1"/>
        <c:lblAlgn val="ctr"/>
        <c:lblOffset val="100"/>
        <c:noMultiLvlLbl val="0"/>
      </c:catAx>
      <c:valAx>
        <c:axId val="10282944"/>
        <c:scaling>
          <c:orientation val="minMax"/>
          <c:min val="200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;\(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280864"/>
        <c:crosses val="autoZero"/>
        <c:crossBetween val="between"/>
        <c:majorUnit val="10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A82199-3046-46CB-BAE7-A822B12896D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387B52F-719A-4D3B-B248-DAF308BA7727}">
      <dgm:prSet/>
      <dgm:spPr/>
      <dgm:t>
        <a:bodyPr/>
        <a:lstStyle/>
        <a:p>
          <a:r>
            <a:rPr lang="en-US" dirty="0"/>
            <a:t>Reminds us that </a:t>
          </a:r>
        </a:p>
      </dgm:t>
    </dgm:pt>
    <dgm:pt modelId="{5CBD4374-D8AC-4DE2-AF6D-A132FC60BFFA}" type="parTrans" cxnId="{9B55CCE4-5AAD-420B-B032-99F0686E976F}">
      <dgm:prSet/>
      <dgm:spPr/>
      <dgm:t>
        <a:bodyPr/>
        <a:lstStyle/>
        <a:p>
          <a:endParaRPr lang="en-US"/>
        </a:p>
      </dgm:t>
    </dgm:pt>
    <dgm:pt modelId="{78D10AE4-7C31-4CCC-A964-100A65CEE6D9}" type="sibTrans" cxnId="{9B55CCE4-5AAD-420B-B032-99F0686E976F}">
      <dgm:prSet/>
      <dgm:spPr/>
      <dgm:t>
        <a:bodyPr/>
        <a:lstStyle/>
        <a:p>
          <a:endParaRPr lang="en-US"/>
        </a:p>
      </dgm:t>
    </dgm:pt>
    <dgm:pt modelId="{CCFE3654-B491-44A1-9E8C-C10E4A420357}">
      <dgm:prSet/>
      <dgm:spPr/>
      <dgm:t>
        <a:bodyPr/>
        <a:lstStyle/>
        <a:p>
          <a:r>
            <a:rPr lang="en-US" dirty="0"/>
            <a:t>"sufficient operating funds and reserve be our prudent financial principle"</a:t>
          </a:r>
        </a:p>
      </dgm:t>
    </dgm:pt>
    <dgm:pt modelId="{D769D579-E6E6-46C8-B5E4-44DFEEB061E1}" type="parTrans" cxnId="{E0BE2EAA-9F2A-491E-8816-D529BE9BF22C}">
      <dgm:prSet/>
      <dgm:spPr/>
      <dgm:t>
        <a:bodyPr/>
        <a:lstStyle/>
        <a:p>
          <a:endParaRPr lang="en-US"/>
        </a:p>
      </dgm:t>
    </dgm:pt>
    <dgm:pt modelId="{2E5E4630-024E-4740-B8E7-D01A0B9D5EF7}" type="sibTrans" cxnId="{E0BE2EAA-9F2A-491E-8816-D529BE9BF22C}">
      <dgm:prSet/>
      <dgm:spPr/>
      <dgm:t>
        <a:bodyPr/>
        <a:lstStyle/>
        <a:p>
          <a:endParaRPr lang="en-US"/>
        </a:p>
      </dgm:t>
    </dgm:pt>
    <dgm:pt modelId="{E2E52373-9802-4C04-B331-B5C6D24354B1}">
      <dgm:prSet/>
      <dgm:spPr/>
      <dgm:t>
        <a:bodyPr/>
        <a:lstStyle/>
        <a:p>
          <a:r>
            <a:rPr lang="en-US" dirty="0"/>
            <a:t>This means that we can </a:t>
          </a:r>
        </a:p>
      </dgm:t>
    </dgm:pt>
    <dgm:pt modelId="{804601ED-E60D-43FB-8BCA-5685B9E5CAAE}" type="parTrans" cxnId="{3A4083B3-952A-40D4-BDAE-E1E7C5913A21}">
      <dgm:prSet/>
      <dgm:spPr/>
      <dgm:t>
        <a:bodyPr/>
        <a:lstStyle/>
        <a:p>
          <a:endParaRPr lang="en-US"/>
        </a:p>
      </dgm:t>
    </dgm:pt>
    <dgm:pt modelId="{33EFDB61-8F81-4C01-8D21-501AA95A41E0}" type="sibTrans" cxnId="{3A4083B3-952A-40D4-BDAE-E1E7C5913A21}">
      <dgm:prSet/>
      <dgm:spPr/>
      <dgm:t>
        <a:bodyPr/>
        <a:lstStyle/>
        <a:p>
          <a:endParaRPr lang="en-US"/>
        </a:p>
      </dgm:t>
    </dgm:pt>
    <dgm:pt modelId="{D0B41223-488D-4FA0-B287-05634CD6CC34}">
      <dgm:prSet/>
      <dgm:spPr/>
      <dgm:t>
        <a:bodyPr/>
        <a:lstStyle/>
        <a:p>
          <a:r>
            <a:rPr lang="en-US" b="1" dirty="0"/>
            <a:t>only do what we can afford</a:t>
          </a:r>
          <a:r>
            <a:rPr lang="en-US" dirty="0"/>
            <a:t>,</a:t>
          </a:r>
        </a:p>
      </dgm:t>
    </dgm:pt>
    <dgm:pt modelId="{FBF71939-E0C0-4644-97CD-FBAB252B6803}" type="parTrans" cxnId="{B1750D26-63ED-4676-A142-14ED5A478F2B}">
      <dgm:prSet/>
      <dgm:spPr/>
      <dgm:t>
        <a:bodyPr/>
        <a:lstStyle/>
        <a:p>
          <a:endParaRPr lang="en-US"/>
        </a:p>
      </dgm:t>
    </dgm:pt>
    <dgm:pt modelId="{BFEF577C-623A-43E6-A4DC-6D16BC8E7F24}" type="sibTrans" cxnId="{B1750D26-63ED-4676-A142-14ED5A478F2B}">
      <dgm:prSet/>
      <dgm:spPr/>
      <dgm:t>
        <a:bodyPr/>
        <a:lstStyle/>
        <a:p>
          <a:endParaRPr lang="en-US"/>
        </a:p>
      </dgm:t>
    </dgm:pt>
    <dgm:pt modelId="{41401785-F5BA-44EE-A6E0-27E07314CF7E}">
      <dgm:prSet/>
      <dgm:spPr/>
      <dgm:t>
        <a:bodyPr/>
        <a:lstStyle/>
        <a:p>
          <a:r>
            <a:rPr lang="en-US" dirty="0"/>
            <a:t>exercising caution when allocating our limited resources</a:t>
          </a:r>
        </a:p>
      </dgm:t>
    </dgm:pt>
    <dgm:pt modelId="{5519939A-08BA-42AA-B16D-4975B77766C0}" type="parTrans" cxnId="{466976AD-901B-4A78-82FF-E82C967CFD0F}">
      <dgm:prSet/>
      <dgm:spPr/>
      <dgm:t>
        <a:bodyPr/>
        <a:lstStyle/>
        <a:p>
          <a:endParaRPr lang="en-US"/>
        </a:p>
      </dgm:t>
    </dgm:pt>
    <dgm:pt modelId="{D1D15838-0895-4EE1-9356-D093E79C7867}" type="sibTrans" cxnId="{466976AD-901B-4A78-82FF-E82C967CFD0F}">
      <dgm:prSet/>
      <dgm:spPr/>
      <dgm:t>
        <a:bodyPr/>
        <a:lstStyle/>
        <a:p>
          <a:endParaRPr lang="en-US"/>
        </a:p>
      </dgm:t>
    </dgm:pt>
    <dgm:pt modelId="{00EF0F9F-7356-4533-985F-1E001C4984FF}" type="pres">
      <dgm:prSet presAssocID="{59A82199-3046-46CB-BAE7-A822B12896DC}" presName="vert0" presStyleCnt="0">
        <dgm:presLayoutVars>
          <dgm:dir/>
          <dgm:animOne val="branch"/>
          <dgm:animLvl val="lvl"/>
        </dgm:presLayoutVars>
      </dgm:prSet>
      <dgm:spPr/>
    </dgm:pt>
    <dgm:pt modelId="{DD8126C5-1FEC-4888-A2B1-AC3A2ACC0B28}" type="pres">
      <dgm:prSet presAssocID="{5387B52F-719A-4D3B-B248-DAF308BA7727}" presName="thickLine" presStyleLbl="alignNode1" presStyleIdx="0" presStyleCnt="5"/>
      <dgm:spPr/>
    </dgm:pt>
    <dgm:pt modelId="{411DB83F-7B70-48F7-9E08-93C829B4361C}" type="pres">
      <dgm:prSet presAssocID="{5387B52F-719A-4D3B-B248-DAF308BA7727}" presName="horz1" presStyleCnt="0"/>
      <dgm:spPr/>
    </dgm:pt>
    <dgm:pt modelId="{A713AFE6-C728-44F5-AF02-99507EFAAAAB}" type="pres">
      <dgm:prSet presAssocID="{5387B52F-719A-4D3B-B248-DAF308BA7727}" presName="tx1" presStyleLbl="revTx" presStyleIdx="0" presStyleCnt="5"/>
      <dgm:spPr/>
    </dgm:pt>
    <dgm:pt modelId="{B84DDFF9-6A22-43C1-B798-9773DE2C5F43}" type="pres">
      <dgm:prSet presAssocID="{5387B52F-719A-4D3B-B248-DAF308BA7727}" presName="vert1" presStyleCnt="0"/>
      <dgm:spPr/>
    </dgm:pt>
    <dgm:pt modelId="{7EA0686D-27ED-4747-85F9-F32400B0F82D}" type="pres">
      <dgm:prSet presAssocID="{CCFE3654-B491-44A1-9E8C-C10E4A420357}" presName="thickLine" presStyleLbl="alignNode1" presStyleIdx="1" presStyleCnt="5"/>
      <dgm:spPr/>
    </dgm:pt>
    <dgm:pt modelId="{BC73B0CA-B0E2-401C-9199-9F4E757492AC}" type="pres">
      <dgm:prSet presAssocID="{CCFE3654-B491-44A1-9E8C-C10E4A420357}" presName="horz1" presStyleCnt="0"/>
      <dgm:spPr/>
    </dgm:pt>
    <dgm:pt modelId="{25C13AE8-2998-4CF2-A0F1-4EDE65A03CB1}" type="pres">
      <dgm:prSet presAssocID="{CCFE3654-B491-44A1-9E8C-C10E4A420357}" presName="tx1" presStyleLbl="revTx" presStyleIdx="1" presStyleCnt="5"/>
      <dgm:spPr/>
    </dgm:pt>
    <dgm:pt modelId="{B44054DC-1D5B-40EE-BD1F-C94D010A2F6B}" type="pres">
      <dgm:prSet presAssocID="{CCFE3654-B491-44A1-9E8C-C10E4A420357}" presName="vert1" presStyleCnt="0"/>
      <dgm:spPr/>
    </dgm:pt>
    <dgm:pt modelId="{4B8E7D67-00FE-4491-AD2A-A8D66B18CB05}" type="pres">
      <dgm:prSet presAssocID="{E2E52373-9802-4C04-B331-B5C6D24354B1}" presName="thickLine" presStyleLbl="alignNode1" presStyleIdx="2" presStyleCnt="5"/>
      <dgm:spPr/>
    </dgm:pt>
    <dgm:pt modelId="{4801AE86-853F-4518-B473-0B4444187C15}" type="pres">
      <dgm:prSet presAssocID="{E2E52373-9802-4C04-B331-B5C6D24354B1}" presName="horz1" presStyleCnt="0"/>
      <dgm:spPr/>
    </dgm:pt>
    <dgm:pt modelId="{C464D734-C6A1-4F91-AE3E-1E49C3F02CDC}" type="pres">
      <dgm:prSet presAssocID="{E2E52373-9802-4C04-B331-B5C6D24354B1}" presName="tx1" presStyleLbl="revTx" presStyleIdx="2" presStyleCnt="5"/>
      <dgm:spPr/>
    </dgm:pt>
    <dgm:pt modelId="{8C45FE7C-4AB3-4425-ACA8-61049E34EDBE}" type="pres">
      <dgm:prSet presAssocID="{E2E52373-9802-4C04-B331-B5C6D24354B1}" presName="vert1" presStyleCnt="0"/>
      <dgm:spPr/>
    </dgm:pt>
    <dgm:pt modelId="{B6154077-F9C9-42D5-B2EE-A4D870B16A9C}" type="pres">
      <dgm:prSet presAssocID="{D0B41223-488D-4FA0-B287-05634CD6CC34}" presName="thickLine" presStyleLbl="alignNode1" presStyleIdx="3" presStyleCnt="5"/>
      <dgm:spPr/>
    </dgm:pt>
    <dgm:pt modelId="{CA796755-5BEA-49F1-9B2B-553B57112022}" type="pres">
      <dgm:prSet presAssocID="{D0B41223-488D-4FA0-B287-05634CD6CC34}" presName="horz1" presStyleCnt="0"/>
      <dgm:spPr/>
    </dgm:pt>
    <dgm:pt modelId="{13E7B73C-0E66-47AD-8CCC-D28FE5FC7474}" type="pres">
      <dgm:prSet presAssocID="{D0B41223-488D-4FA0-B287-05634CD6CC34}" presName="tx1" presStyleLbl="revTx" presStyleIdx="3" presStyleCnt="5"/>
      <dgm:spPr/>
    </dgm:pt>
    <dgm:pt modelId="{842B8DD7-73CA-48B5-A415-388DF430DA76}" type="pres">
      <dgm:prSet presAssocID="{D0B41223-488D-4FA0-B287-05634CD6CC34}" presName="vert1" presStyleCnt="0"/>
      <dgm:spPr/>
    </dgm:pt>
    <dgm:pt modelId="{E956FA33-E141-42B3-9845-59BF355061C3}" type="pres">
      <dgm:prSet presAssocID="{41401785-F5BA-44EE-A6E0-27E07314CF7E}" presName="thickLine" presStyleLbl="alignNode1" presStyleIdx="4" presStyleCnt="5"/>
      <dgm:spPr/>
    </dgm:pt>
    <dgm:pt modelId="{3F53DBA2-9AEE-44F3-857F-8E4991A69997}" type="pres">
      <dgm:prSet presAssocID="{41401785-F5BA-44EE-A6E0-27E07314CF7E}" presName="horz1" presStyleCnt="0"/>
      <dgm:spPr/>
    </dgm:pt>
    <dgm:pt modelId="{A90F7101-C682-4998-9D65-B562D6C0381A}" type="pres">
      <dgm:prSet presAssocID="{41401785-F5BA-44EE-A6E0-27E07314CF7E}" presName="tx1" presStyleLbl="revTx" presStyleIdx="4" presStyleCnt="5"/>
      <dgm:spPr/>
    </dgm:pt>
    <dgm:pt modelId="{4A0C8209-22A3-4092-ACCB-9BCA86D922D1}" type="pres">
      <dgm:prSet presAssocID="{41401785-F5BA-44EE-A6E0-27E07314CF7E}" presName="vert1" presStyleCnt="0"/>
      <dgm:spPr/>
    </dgm:pt>
  </dgm:ptLst>
  <dgm:cxnLst>
    <dgm:cxn modelId="{6404AB00-9450-4562-A4D2-C90E038AE8A9}" type="presOf" srcId="{5387B52F-719A-4D3B-B248-DAF308BA7727}" destId="{A713AFE6-C728-44F5-AF02-99507EFAAAAB}" srcOrd="0" destOrd="0" presId="urn:microsoft.com/office/officeart/2008/layout/LinedList"/>
    <dgm:cxn modelId="{B1750D26-63ED-4676-A142-14ED5A478F2B}" srcId="{59A82199-3046-46CB-BAE7-A822B12896DC}" destId="{D0B41223-488D-4FA0-B287-05634CD6CC34}" srcOrd="3" destOrd="0" parTransId="{FBF71939-E0C0-4644-97CD-FBAB252B6803}" sibTransId="{BFEF577C-623A-43E6-A4DC-6D16BC8E7F24}"/>
    <dgm:cxn modelId="{66780D33-4C0B-4E19-8C00-7F400A02977A}" type="presOf" srcId="{59A82199-3046-46CB-BAE7-A822B12896DC}" destId="{00EF0F9F-7356-4533-985F-1E001C4984FF}" srcOrd="0" destOrd="0" presId="urn:microsoft.com/office/officeart/2008/layout/LinedList"/>
    <dgm:cxn modelId="{E1ECC951-E9F3-43DE-8CBB-5183FBC20B95}" type="presOf" srcId="{41401785-F5BA-44EE-A6E0-27E07314CF7E}" destId="{A90F7101-C682-4998-9D65-B562D6C0381A}" srcOrd="0" destOrd="0" presId="urn:microsoft.com/office/officeart/2008/layout/LinedList"/>
    <dgm:cxn modelId="{C7668873-96B8-4FB0-8F7F-F88D56ADCE01}" type="presOf" srcId="{E2E52373-9802-4C04-B331-B5C6D24354B1}" destId="{C464D734-C6A1-4F91-AE3E-1E49C3F02CDC}" srcOrd="0" destOrd="0" presId="urn:microsoft.com/office/officeart/2008/layout/LinedList"/>
    <dgm:cxn modelId="{26E05F84-FC02-4DBF-8260-3CC19E3DCBC1}" type="presOf" srcId="{D0B41223-488D-4FA0-B287-05634CD6CC34}" destId="{13E7B73C-0E66-47AD-8CCC-D28FE5FC7474}" srcOrd="0" destOrd="0" presId="urn:microsoft.com/office/officeart/2008/layout/LinedList"/>
    <dgm:cxn modelId="{8A1EDE8A-8CC3-4C65-A782-F7EAF89BB1BF}" type="presOf" srcId="{CCFE3654-B491-44A1-9E8C-C10E4A420357}" destId="{25C13AE8-2998-4CF2-A0F1-4EDE65A03CB1}" srcOrd="0" destOrd="0" presId="urn:microsoft.com/office/officeart/2008/layout/LinedList"/>
    <dgm:cxn modelId="{E0BE2EAA-9F2A-491E-8816-D529BE9BF22C}" srcId="{59A82199-3046-46CB-BAE7-A822B12896DC}" destId="{CCFE3654-B491-44A1-9E8C-C10E4A420357}" srcOrd="1" destOrd="0" parTransId="{D769D579-E6E6-46C8-B5E4-44DFEEB061E1}" sibTransId="{2E5E4630-024E-4740-B8E7-D01A0B9D5EF7}"/>
    <dgm:cxn modelId="{466976AD-901B-4A78-82FF-E82C967CFD0F}" srcId="{59A82199-3046-46CB-BAE7-A822B12896DC}" destId="{41401785-F5BA-44EE-A6E0-27E07314CF7E}" srcOrd="4" destOrd="0" parTransId="{5519939A-08BA-42AA-B16D-4975B77766C0}" sibTransId="{D1D15838-0895-4EE1-9356-D093E79C7867}"/>
    <dgm:cxn modelId="{3A4083B3-952A-40D4-BDAE-E1E7C5913A21}" srcId="{59A82199-3046-46CB-BAE7-A822B12896DC}" destId="{E2E52373-9802-4C04-B331-B5C6D24354B1}" srcOrd="2" destOrd="0" parTransId="{804601ED-E60D-43FB-8BCA-5685B9E5CAAE}" sibTransId="{33EFDB61-8F81-4C01-8D21-501AA95A41E0}"/>
    <dgm:cxn modelId="{9B55CCE4-5AAD-420B-B032-99F0686E976F}" srcId="{59A82199-3046-46CB-BAE7-A822B12896DC}" destId="{5387B52F-719A-4D3B-B248-DAF308BA7727}" srcOrd="0" destOrd="0" parTransId="{5CBD4374-D8AC-4DE2-AF6D-A132FC60BFFA}" sibTransId="{78D10AE4-7C31-4CCC-A964-100A65CEE6D9}"/>
    <dgm:cxn modelId="{D05DBFAB-F143-430A-9AB7-C6D91D98A598}" type="presParOf" srcId="{00EF0F9F-7356-4533-985F-1E001C4984FF}" destId="{DD8126C5-1FEC-4888-A2B1-AC3A2ACC0B28}" srcOrd="0" destOrd="0" presId="urn:microsoft.com/office/officeart/2008/layout/LinedList"/>
    <dgm:cxn modelId="{6B61A818-99F2-4A5C-B0DE-0E329AF3E806}" type="presParOf" srcId="{00EF0F9F-7356-4533-985F-1E001C4984FF}" destId="{411DB83F-7B70-48F7-9E08-93C829B4361C}" srcOrd="1" destOrd="0" presId="urn:microsoft.com/office/officeart/2008/layout/LinedList"/>
    <dgm:cxn modelId="{098AB08E-7A2C-4110-B285-B16EA9E53CB6}" type="presParOf" srcId="{411DB83F-7B70-48F7-9E08-93C829B4361C}" destId="{A713AFE6-C728-44F5-AF02-99507EFAAAAB}" srcOrd="0" destOrd="0" presId="urn:microsoft.com/office/officeart/2008/layout/LinedList"/>
    <dgm:cxn modelId="{754BFD04-40A9-4E28-A037-23B18288292E}" type="presParOf" srcId="{411DB83F-7B70-48F7-9E08-93C829B4361C}" destId="{B84DDFF9-6A22-43C1-B798-9773DE2C5F43}" srcOrd="1" destOrd="0" presId="urn:microsoft.com/office/officeart/2008/layout/LinedList"/>
    <dgm:cxn modelId="{88805359-1754-40DC-A08D-EFC7B354596A}" type="presParOf" srcId="{00EF0F9F-7356-4533-985F-1E001C4984FF}" destId="{7EA0686D-27ED-4747-85F9-F32400B0F82D}" srcOrd="2" destOrd="0" presId="urn:microsoft.com/office/officeart/2008/layout/LinedList"/>
    <dgm:cxn modelId="{1C4C1868-AEE6-41DC-9ABA-880E8B5FD0CE}" type="presParOf" srcId="{00EF0F9F-7356-4533-985F-1E001C4984FF}" destId="{BC73B0CA-B0E2-401C-9199-9F4E757492AC}" srcOrd="3" destOrd="0" presId="urn:microsoft.com/office/officeart/2008/layout/LinedList"/>
    <dgm:cxn modelId="{B24461B1-D36A-43BC-B979-33D925FD39CF}" type="presParOf" srcId="{BC73B0CA-B0E2-401C-9199-9F4E757492AC}" destId="{25C13AE8-2998-4CF2-A0F1-4EDE65A03CB1}" srcOrd="0" destOrd="0" presId="urn:microsoft.com/office/officeart/2008/layout/LinedList"/>
    <dgm:cxn modelId="{B8FC9304-2D1A-4369-852E-1EABBC8C08B5}" type="presParOf" srcId="{BC73B0CA-B0E2-401C-9199-9F4E757492AC}" destId="{B44054DC-1D5B-40EE-BD1F-C94D010A2F6B}" srcOrd="1" destOrd="0" presId="urn:microsoft.com/office/officeart/2008/layout/LinedList"/>
    <dgm:cxn modelId="{EA73EE2A-E7BA-41D3-876F-857B39FD7333}" type="presParOf" srcId="{00EF0F9F-7356-4533-985F-1E001C4984FF}" destId="{4B8E7D67-00FE-4491-AD2A-A8D66B18CB05}" srcOrd="4" destOrd="0" presId="urn:microsoft.com/office/officeart/2008/layout/LinedList"/>
    <dgm:cxn modelId="{79640250-F2DE-4E5C-ABA2-584FA6A6631B}" type="presParOf" srcId="{00EF0F9F-7356-4533-985F-1E001C4984FF}" destId="{4801AE86-853F-4518-B473-0B4444187C15}" srcOrd="5" destOrd="0" presId="urn:microsoft.com/office/officeart/2008/layout/LinedList"/>
    <dgm:cxn modelId="{FA7F4EEA-6971-4734-9032-A938CBF85AF4}" type="presParOf" srcId="{4801AE86-853F-4518-B473-0B4444187C15}" destId="{C464D734-C6A1-4F91-AE3E-1E49C3F02CDC}" srcOrd="0" destOrd="0" presId="urn:microsoft.com/office/officeart/2008/layout/LinedList"/>
    <dgm:cxn modelId="{AB8DB682-1CF6-47D4-AFD4-A4D468D29E27}" type="presParOf" srcId="{4801AE86-853F-4518-B473-0B4444187C15}" destId="{8C45FE7C-4AB3-4425-ACA8-61049E34EDBE}" srcOrd="1" destOrd="0" presId="urn:microsoft.com/office/officeart/2008/layout/LinedList"/>
    <dgm:cxn modelId="{C4273479-5608-4216-A039-7003592075A5}" type="presParOf" srcId="{00EF0F9F-7356-4533-985F-1E001C4984FF}" destId="{B6154077-F9C9-42D5-B2EE-A4D870B16A9C}" srcOrd="6" destOrd="0" presId="urn:microsoft.com/office/officeart/2008/layout/LinedList"/>
    <dgm:cxn modelId="{9AAEB4E7-E22B-4568-BE61-8975BA7C7B82}" type="presParOf" srcId="{00EF0F9F-7356-4533-985F-1E001C4984FF}" destId="{CA796755-5BEA-49F1-9B2B-553B57112022}" srcOrd="7" destOrd="0" presId="urn:microsoft.com/office/officeart/2008/layout/LinedList"/>
    <dgm:cxn modelId="{3B99698E-A95C-4E12-9701-3438862DD212}" type="presParOf" srcId="{CA796755-5BEA-49F1-9B2B-553B57112022}" destId="{13E7B73C-0E66-47AD-8CCC-D28FE5FC7474}" srcOrd="0" destOrd="0" presId="urn:microsoft.com/office/officeart/2008/layout/LinedList"/>
    <dgm:cxn modelId="{C7116ED2-BD61-412A-88F0-19D07CD3CE4D}" type="presParOf" srcId="{CA796755-5BEA-49F1-9B2B-553B57112022}" destId="{842B8DD7-73CA-48B5-A415-388DF430DA76}" srcOrd="1" destOrd="0" presId="urn:microsoft.com/office/officeart/2008/layout/LinedList"/>
    <dgm:cxn modelId="{DB075E21-0063-4F11-BA61-2DE4E4BE33A3}" type="presParOf" srcId="{00EF0F9F-7356-4533-985F-1E001C4984FF}" destId="{E956FA33-E141-42B3-9845-59BF355061C3}" srcOrd="8" destOrd="0" presId="urn:microsoft.com/office/officeart/2008/layout/LinedList"/>
    <dgm:cxn modelId="{1DD0CAFD-06EB-4C66-AB83-EB31E1FC8F1F}" type="presParOf" srcId="{00EF0F9F-7356-4533-985F-1E001C4984FF}" destId="{3F53DBA2-9AEE-44F3-857F-8E4991A69997}" srcOrd="9" destOrd="0" presId="urn:microsoft.com/office/officeart/2008/layout/LinedList"/>
    <dgm:cxn modelId="{8A7E307C-EAD8-42A4-AFE1-22F1795FF83D}" type="presParOf" srcId="{3F53DBA2-9AEE-44F3-857F-8E4991A69997}" destId="{A90F7101-C682-4998-9D65-B562D6C0381A}" srcOrd="0" destOrd="0" presId="urn:microsoft.com/office/officeart/2008/layout/LinedList"/>
    <dgm:cxn modelId="{C3AD3A19-62E4-490E-A4D5-F0CDDA8D6E11}" type="presParOf" srcId="{3F53DBA2-9AEE-44F3-857F-8E4991A69997}" destId="{4A0C8209-22A3-4092-ACCB-9BCA86D922D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8126C5-1FEC-4888-A2B1-AC3A2ACC0B28}">
      <dsp:nvSpPr>
        <dsp:cNvPr id="0" name=""/>
        <dsp:cNvSpPr/>
      </dsp:nvSpPr>
      <dsp:spPr>
        <a:xfrm>
          <a:off x="0" y="623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13AFE6-C728-44F5-AF02-99507EFAAAAB}">
      <dsp:nvSpPr>
        <dsp:cNvPr id="0" name=""/>
        <dsp:cNvSpPr/>
      </dsp:nvSpPr>
      <dsp:spPr>
        <a:xfrm>
          <a:off x="0" y="62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Reminds us that </a:t>
          </a:r>
        </a:p>
      </dsp:txBody>
      <dsp:txXfrm>
        <a:off x="0" y="623"/>
        <a:ext cx="6492875" cy="1020830"/>
      </dsp:txXfrm>
    </dsp:sp>
    <dsp:sp modelId="{7EA0686D-27ED-4747-85F9-F32400B0F82D}">
      <dsp:nvSpPr>
        <dsp:cNvPr id="0" name=""/>
        <dsp:cNvSpPr/>
      </dsp:nvSpPr>
      <dsp:spPr>
        <a:xfrm>
          <a:off x="0" y="1021453"/>
          <a:ext cx="6492875" cy="0"/>
        </a:xfrm>
        <a:prstGeom prst="line">
          <a:avLst/>
        </a:prstGeom>
        <a:solidFill>
          <a:schemeClr val="accent2">
            <a:hueOff val="-678113"/>
            <a:satOff val="-414"/>
            <a:lumOff val="1618"/>
            <a:alphaOff val="0"/>
          </a:schemeClr>
        </a:solidFill>
        <a:ln w="19050" cap="rnd" cmpd="sng" algn="ctr">
          <a:solidFill>
            <a:schemeClr val="accent2">
              <a:hueOff val="-678113"/>
              <a:satOff val="-414"/>
              <a:lumOff val="16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C13AE8-2998-4CF2-A0F1-4EDE65A03CB1}">
      <dsp:nvSpPr>
        <dsp:cNvPr id="0" name=""/>
        <dsp:cNvSpPr/>
      </dsp:nvSpPr>
      <dsp:spPr>
        <a:xfrm>
          <a:off x="0" y="102145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"sufficient operating funds and reserve be our prudent financial principle"</a:t>
          </a:r>
        </a:p>
      </dsp:txBody>
      <dsp:txXfrm>
        <a:off x="0" y="1021453"/>
        <a:ext cx="6492875" cy="1020830"/>
      </dsp:txXfrm>
    </dsp:sp>
    <dsp:sp modelId="{4B8E7D67-00FE-4491-AD2A-A8D66B18CB05}">
      <dsp:nvSpPr>
        <dsp:cNvPr id="0" name=""/>
        <dsp:cNvSpPr/>
      </dsp:nvSpPr>
      <dsp:spPr>
        <a:xfrm>
          <a:off x="0" y="2042284"/>
          <a:ext cx="6492875" cy="0"/>
        </a:xfrm>
        <a:prstGeom prst="line">
          <a:avLst/>
        </a:prstGeom>
        <a:solidFill>
          <a:schemeClr val="accent2">
            <a:hueOff val="-1356225"/>
            <a:satOff val="-828"/>
            <a:lumOff val="3235"/>
            <a:alphaOff val="0"/>
          </a:schemeClr>
        </a:solidFill>
        <a:ln w="19050" cap="rnd" cmpd="sng" algn="ctr">
          <a:solidFill>
            <a:schemeClr val="accent2">
              <a:hueOff val="-1356225"/>
              <a:satOff val="-828"/>
              <a:lumOff val="32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64D734-C6A1-4F91-AE3E-1E49C3F02CDC}">
      <dsp:nvSpPr>
        <dsp:cNvPr id="0" name=""/>
        <dsp:cNvSpPr/>
      </dsp:nvSpPr>
      <dsp:spPr>
        <a:xfrm>
          <a:off x="0" y="2042284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This means that we can </a:t>
          </a:r>
        </a:p>
      </dsp:txBody>
      <dsp:txXfrm>
        <a:off x="0" y="2042284"/>
        <a:ext cx="6492875" cy="1020830"/>
      </dsp:txXfrm>
    </dsp:sp>
    <dsp:sp modelId="{B6154077-F9C9-42D5-B2EE-A4D870B16A9C}">
      <dsp:nvSpPr>
        <dsp:cNvPr id="0" name=""/>
        <dsp:cNvSpPr/>
      </dsp:nvSpPr>
      <dsp:spPr>
        <a:xfrm>
          <a:off x="0" y="3063115"/>
          <a:ext cx="6492875" cy="0"/>
        </a:xfrm>
        <a:prstGeom prst="line">
          <a:avLst/>
        </a:prstGeom>
        <a:solidFill>
          <a:schemeClr val="accent2">
            <a:hueOff val="-2034338"/>
            <a:satOff val="-1242"/>
            <a:lumOff val="4853"/>
            <a:alphaOff val="0"/>
          </a:schemeClr>
        </a:solidFill>
        <a:ln w="19050" cap="rnd" cmpd="sng" algn="ctr">
          <a:solidFill>
            <a:schemeClr val="accent2">
              <a:hueOff val="-2034338"/>
              <a:satOff val="-1242"/>
              <a:lumOff val="48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E7B73C-0E66-47AD-8CCC-D28FE5FC7474}">
      <dsp:nvSpPr>
        <dsp:cNvPr id="0" name=""/>
        <dsp:cNvSpPr/>
      </dsp:nvSpPr>
      <dsp:spPr>
        <a:xfrm>
          <a:off x="0" y="3063115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only do what we can afford</a:t>
          </a:r>
          <a:r>
            <a:rPr lang="en-US" sz="2800" kern="1200" dirty="0"/>
            <a:t>,</a:t>
          </a:r>
        </a:p>
      </dsp:txBody>
      <dsp:txXfrm>
        <a:off x="0" y="3063115"/>
        <a:ext cx="6492875" cy="1020830"/>
      </dsp:txXfrm>
    </dsp:sp>
    <dsp:sp modelId="{E956FA33-E141-42B3-9845-59BF355061C3}">
      <dsp:nvSpPr>
        <dsp:cNvPr id="0" name=""/>
        <dsp:cNvSpPr/>
      </dsp:nvSpPr>
      <dsp:spPr>
        <a:xfrm>
          <a:off x="0" y="4083946"/>
          <a:ext cx="6492875" cy="0"/>
        </a:xfrm>
        <a:prstGeom prst="line">
          <a:avLst/>
        </a:prstGeom>
        <a:solidFill>
          <a:schemeClr val="accent2">
            <a:hueOff val="-2712450"/>
            <a:satOff val="-1656"/>
            <a:lumOff val="6471"/>
            <a:alphaOff val="0"/>
          </a:schemeClr>
        </a:solidFill>
        <a:ln w="19050" cap="rnd" cmpd="sng" algn="ctr">
          <a:solidFill>
            <a:schemeClr val="accent2">
              <a:hueOff val="-2712450"/>
              <a:satOff val="-1656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0F7101-C682-4998-9D65-B562D6C0381A}">
      <dsp:nvSpPr>
        <dsp:cNvPr id="0" name=""/>
        <dsp:cNvSpPr/>
      </dsp:nvSpPr>
      <dsp:spPr>
        <a:xfrm>
          <a:off x="0" y="4083946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exercising caution when allocating our limited resources</a:t>
          </a:r>
        </a:p>
      </dsp:txBody>
      <dsp:txXfrm>
        <a:off x="0" y="4083946"/>
        <a:ext cx="6492875" cy="10208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B1A0CA-FCF9-4BC7-AC92-E1143B249E10}" type="datetimeFigureOut">
              <a:rPr lang="en-US" smtClean="0"/>
              <a:t>12/4/23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3FA7B-6DA6-4141-9C3B-704794DAB4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578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090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238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28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09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537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722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653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257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E3FA7B-6DA6-4141-9C3B-704794DAB4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87030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E3FA7B-6DA6-4141-9C3B-704794DAB4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0200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E3FA7B-6DA6-4141-9C3B-704794DAB41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899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915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264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7820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689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E3FA7B-6DA6-4141-9C3B-704794DAB41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757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7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63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02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06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04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63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5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23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6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194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604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0439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5633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3277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72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93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F19D6-63A2-4684-B74A-A34E619D72CA}" type="datetimeFigureOut">
              <a:rPr lang="en-US" smtClean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7843A1C-4BD3-412C-9A2D-CE197C13D1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46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08B1ABF-8EFA-4DA1-BFA8-F98372AB7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8102" y="1584784"/>
            <a:ext cx="5006336" cy="184421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1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2023</a:t>
            </a: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CMA</a:t>
            </a: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General Service Conference</a:t>
            </a: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400" dirty="0">
                <a:solidFill>
                  <a:srgbClr val="00FF00"/>
                </a:solidFill>
              </a:rPr>
              <a:t>NY, NY</a:t>
            </a:r>
            <a:endParaRPr lang="en-US" sz="4400" kern="1200" dirty="0">
              <a:solidFill>
                <a:srgbClr val="00FF00"/>
              </a:solidFill>
            </a:endParaRPr>
          </a:p>
        </p:txBody>
      </p:sp>
      <p:pic>
        <p:nvPicPr>
          <p:cNvPr id="8" name="Picture Placeholder 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968F4E77-7C9A-4626-9DD0-C9C73F17BA5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6" r="2516" b="3"/>
          <a:stretch/>
        </p:blipFill>
        <p:spPr>
          <a:xfrm>
            <a:off x="364241" y="334043"/>
            <a:ext cx="4140647" cy="476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874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E6E474D-6DC8-451C-8966-E02305278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277333" cy="1325563"/>
          </a:xfrm>
        </p:spPr>
        <p:txBody>
          <a:bodyPr>
            <a:normAutofit/>
          </a:bodyPr>
          <a:lstStyle/>
          <a:p>
            <a:r>
              <a:rPr lang="en-US" sz="4800" dirty="0"/>
              <a:t>Financial Update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98F875-2CCE-48A9-89B8-F79F943D09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2" y="2871982"/>
            <a:ext cx="5908369" cy="3181684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4300" dirty="0"/>
              <a:t>FY 2023 </a:t>
            </a:r>
          </a:p>
          <a:p>
            <a:pPr marL="0" indent="0">
              <a:buNone/>
            </a:pPr>
            <a:r>
              <a:rPr lang="en-US" sz="4300" dirty="0"/>
              <a:t>(7/1/2022 – 6/30/23)</a:t>
            </a:r>
          </a:p>
          <a:p>
            <a:pPr marL="0" indent="0">
              <a:buNone/>
            </a:pPr>
            <a:endParaRPr lang="en-US" sz="3200" dirty="0"/>
          </a:p>
        </p:txBody>
      </p:sp>
      <p:pic>
        <p:nvPicPr>
          <p:cNvPr id="18" name="Graphic 17" descr="Bar Graph with Upward Trend">
            <a:extLst>
              <a:ext uri="{FF2B5EF4-FFF2-40B4-BE49-F238E27FC236}">
                <a16:creationId xmlns:a16="http://schemas.microsoft.com/office/drawing/2014/main" id="{6B16115E-27A0-4F02-A31C-80B102C271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24800" y="1957050"/>
            <a:ext cx="3945463" cy="394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83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689E912-9B8E-49C5-BB9C-BEB7FE36D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</a:rPr>
              <a:t>Concept XII</a:t>
            </a:r>
          </a:p>
        </p:txBody>
      </p:sp>
      <p:graphicFrame>
        <p:nvGraphicFramePr>
          <p:cNvPr id="23" name="Content Placeholder 5">
            <a:extLst>
              <a:ext uri="{FF2B5EF4-FFF2-40B4-BE49-F238E27FC236}">
                <a16:creationId xmlns:a16="http://schemas.microsoft.com/office/drawing/2014/main" id="{D5822DF8-F39C-4E20-83CB-555BE6BF2E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808185"/>
              </p:ext>
            </p:extLst>
          </p:nvPr>
        </p:nvGraphicFramePr>
        <p:xfrm>
          <a:off x="3584306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844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E61C65BA-E60C-2A23-4D24-9AA4E04EF13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5109123"/>
              </p:ext>
            </p:extLst>
          </p:nvPr>
        </p:nvGraphicFramePr>
        <p:xfrm>
          <a:off x="0" y="0"/>
          <a:ext cx="10243930" cy="6718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0508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FEC40C18-4EBA-7FAA-5CB1-90E75804B5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5824598"/>
              </p:ext>
            </p:extLst>
          </p:nvPr>
        </p:nvGraphicFramePr>
        <p:xfrm>
          <a:off x="265043" y="132523"/>
          <a:ext cx="8706679" cy="6626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0901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AD18B2C1-9F16-3746-BBFA-7CCAE7B5D3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1071731"/>
              </p:ext>
            </p:extLst>
          </p:nvPr>
        </p:nvGraphicFramePr>
        <p:xfrm>
          <a:off x="371061" y="185531"/>
          <a:ext cx="8521148" cy="6467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133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A88068D-1696-F49A-5502-E1805326ED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6101341"/>
              </p:ext>
            </p:extLst>
          </p:nvPr>
        </p:nvGraphicFramePr>
        <p:xfrm>
          <a:off x="318053" y="225288"/>
          <a:ext cx="9263270" cy="64140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5131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ECB680A-1957-4B57-DBB5-EF12E75177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397996"/>
              </p:ext>
            </p:extLst>
          </p:nvPr>
        </p:nvGraphicFramePr>
        <p:xfrm>
          <a:off x="1597986" y="357809"/>
          <a:ext cx="6538849" cy="5830947"/>
        </p:xfrm>
        <a:graphic>
          <a:graphicData uri="http://schemas.openxmlformats.org/drawingml/2006/table">
            <a:tbl>
              <a:tblPr/>
              <a:tblGrid>
                <a:gridCol w="4570312">
                  <a:extLst>
                    <a:ext uri="{9D8B030D-6E8A-4147-A177-3AD203B41FA5}">
                      <a16:colId xmlns:a16="http://schemas.microsoft.com/office/drawing/2014/main" val="676318367"/>
                    </a:ext>
                  </a:extLst>
                </a:gridCol>
                <a:gridCol w="1968537">
                  <a:extLst>
                    <a:ext uri="{9D8B030D-6E8A-4147-A177-3AD203B41FA5}">
                      <a16:colId xmlns:a16="http://schemas.microsoft.com/office/drawing/2014/main" val="3882215297"/>
                    </a:ext>
                  </a:extLst>
                </a:gridCol>
              </a:tblGrid>
              <a:tr h="37822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Balance Sheet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7742843"/>
                  </a:ext>
                </a:extLst>
              </a:tr>
              <a:tr h="37822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 of June 30, 2023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5164726"/>
                  </a:ext>
                </a:extLst>
              </a:tr>
              <a:tr h="236390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1187409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Total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7959465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ASSETS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3122327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Total Bank Accounts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114,813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862537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Accounts Receivable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2,085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024108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Chip Inventory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24,933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8812399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Medalion Inventory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10,843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217099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Prepaid Expenses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7,166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0765642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Assets</a:t>
                      </a:r>
                    </a:p>
                  </a:txBody>
                  <a:tcPr marL="47207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159,840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4163682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LIABILITIES AND EQUITY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8453452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Total Current Liabilities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5,237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4390587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Retained Earnings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147,947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758884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Net Income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    6,655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7597005"/>
                  </a:ext>
                </a:extLst>
              </a:tr>
              <a:tr h="29942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 LIABILITIES AND EQUITY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 159,840 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773843"/>
                  </a:ext>
                </a:extLst>
              </a:tr>
              <a:tr h="236390"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0939244"/>
                  </a:ext>
                </a:extLst>
              </a:tr>
              <a:tr h="236390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0532649"/>
                  </a:ext>
                </a:extLst>
              </a:tr>
              <a:tr h="236390"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0301059"/>
                  </a:ext>
                </a:extLst>
              </a:tr>
              <a:tr h="23639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Saturday, Sep 23, 2023 08:58:12 AM GMT-7 - Cash Basis</a:t>
                      </a:r>
                    </a:p>
                  </a:txBody>
                  <a:tcPr marL="7868" marR="7868" marT="786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13847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615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F084F6-5476-CF61-DAF3-F12BDA87CF26}"/>
              </a:ext>
            </a:extLst>
          </p:cNvPr>
          <p:cNvSpPr txBox="1"/>
          <p:nvPr/>
        </p:nvSpPr>
        <p:spPr>
          <a:xfrm>
            <a:off x="675861" y="649357"/>
            <a:ext cx="3028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The Prudent Reserve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C928EC-1523-D166-C7F8-EA425417D3D3}"/>
              </a:ext>
            </a:extLst>
          </p:cNvPr>
          <p:cNvSpPr txBox="1"/>
          <p:nvPr/>
        </p:nvSpPr>
        <p:spPr>
          <a:xfrm>
            <a:off x="808383" y="1709530"/>
            <a:ext cx="7229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Our target is to hold 10-12 months of expenses as a prudent reserve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92A9F1E-F1E9-6EC7-D1F3-DDE9142574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623507"/>
              </p:ext>
            </p:extLst>
          </p:nvPr>
        </p:nvGraphicFramePr>
        <p:xfrm>
          <a:off x="808383" y="2716695"/>
          <a:ext cx="8128000" cy="11125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19825024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272384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2023 FY Expenses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$72,423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9865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u="sng" dirty="0"/>
                        <a:t>Prudent Reserve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u="sng" dirty="0"/>
                        <a:t>$60,996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164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Reserve Percentage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84% - 10.1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0159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495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ABD37E0-E17D-8D57-93C0-14FEDE1A98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54152"/>
              </p:ext>
            </p:extLst>
          </p:nvPr>
        </p:nvGraphicFramePr>
        <p:xfrm>
          <a:off x="543338" y="94616"/>
          <a:ext cx="8348866" cy="6412196"/>
        </p:xfrm>
        <a:graphic>
          <a:graphicData uri="http://schemas.openxmlformats.org/drawingml/2006/table">
            <a:tbl>
              <a:tblPr/>
              <a:tblGrid>
                <a:gridCol w="4155901">
                  <a:extLst>
                    <a:ext uri="{9D8B030D-6E8A-4147-A177-3AD203B41FA5}">
                      <a16:colId xmlns:a16="http://schemas.microsoft.com/office/drawing/2014/main" val="3788249844"/>
                    </a:ext>
                  </a:extLst>
                </a:gridCol>
                <a:gridCol w="764464">
                  <a:extLst>
                    <a:ext uri="{9D8B030D-6E8A-4147-A177-3AD203B41FA5}">
                      <a16:colId xmlns:a16="http://schemas.microsoft.com/office/drawing/2014/main" val="538046867"/>
                    </a:ext>
                  </a:extLst>
                </a:gridCol>
                <a:gridCol w="796896">
                  <a:extLst>
                    <a:ext uri="{9D8B030D-6E8A-4147-A177-3AD203B41FA5}">
                      <a16:colId xmlns:a16="http://schemas.microsoft.com/office/drawing/2014/main" val="2802910240"/>
                    </a:ext>
                  </a:extLst>
                </a:gridCol>
                <a:gridCol w="833959">
                  <a:extLst>
                    <a:ext uri="{9D8B030D-6E8A-4147-A177-3AD203B41FA5}">
                      <a16:colId xmlns:a16="http://schemas.microsoft.com/office/drawing/2014/main" val="3384513929"/>
                    </a:ext>
                  </a:extLst>
                </a:gridCol>
                <a:gridCol w="908089">
                  <a:extLst>
                    <a:ext uri="{9D8B030D-6E8A-4147-A177-3AD203B41FA5}">
                      <a16:colId xmlns:a16="http://schemas.microsoft.com/office/drawing/2014/main" val="2364298364"/>
                    </a:ext>
                  </a:extLst>
                </a:gridCol>
                <a:gridCol w="889557">
                  <a:extLst>
                    <a:ext uri="{9D8B030D-6E8A-4147-A177-3AD203B41FA5}">
                      <a16:colId xmlns:a16="http://schemas.microsoft.com/office/drawing/2014/main" val="1496187394"/>
                    </a:ext>
                  </a:extLst>
                </a:gridCol>
              </a:tblGrid>
              <a:tr h="8209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 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FY2024 Budget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3112279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Eastern Canada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2766104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Great Lakes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2,853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3,355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2562898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Mid Atlantic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3,141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3,983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4,803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5,577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7,250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653126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Mid South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1,280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1,892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1,248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869687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New England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264627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North Central 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4149980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Northwest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74477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Pacific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5,896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5,289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11,639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12,337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9,350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888623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South East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1,225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3,481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2,112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1,348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361872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Southwest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3,331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3,945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5,427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6,170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5,440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7510100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Western Canada Region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2,190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488213"/>
                  </a:ext>
                </a:extLst>
              </a:tr>
              <a:tr h="465938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Contributions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19,282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25,534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30,403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34,844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30,557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19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593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F084F6-5476-CF61-DAF3-F12BDA87CF26}"/>
              </a:ext>
            </a:extLst>
          </p:cNvPr>
          <p:cNvSpPr txBox="1"/>
          <p:nvPr/>
        </p:nvSpPr>
        <p:spPr>
          <a:xfrm>
            <a:off x="675861" y="649357"/>
            <a:ext cx="4398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rebuchet MS" panose="020B0603020202020204"/>
              </a:rPr>
              <a:t>The Group Treasurer Pamphlet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C928EC-1523-D166-C7F8-EA425417D3D3}"/>
              </a:ext>
            </a:extLst>
          </p:cNvPr>
          <p:cNvSpPr txBox="1"/>
          <p:nvPr/>
        </p:nvSpPr>
        <p:spPr>
          <a:xfrm>
            <a:off x="808384" y="1709530"/>
            <a:ext cx="83506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/>
              <a:t>Groups in areas with </a:t>
            </a:r>
            <a:r>
              <a:rPr lang="en-US" sz="2400" b="1" u="sng" dirty="0"/>
              <a:t>three levels of service </a:t>
            </a:r>
            <a:r>
              <a:rPr lang="en-US" sz="2400" dirty="0"/>
              <a:t>structure typically give 50 percent to their District or Intergroup, 30 percent to their Area, and 20 percent to the GSO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/>
              <a:t>Groups in areas with </a:t>
            </a:r>
            <a:r>
              <a:rPr lang="en-US" sz="2400" b="1" u="sng" dirty="0"/>
              <a:t>two levels of service </a:t>
            </a:r>
            <a:r>
              <a:rPr lang="en-US" sz="2400" dirty="0"/>
              <a:t>structure usually send 75 percent to Area or Intergroup and 25 percent to the GSO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/>
              <a:t> 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dirty="0"/>
              <a:t>Groups in areas with </a:t>
            </a:r>
            <a:r>
              <a:rPr lang="en-US" sz="2400" b="1" u="sng" dirty="0"/>
              <a:t>one level of service </a:t>
            </a:r>
            <a:r>
              <a:rPr lang="en-US" sz="2400" dirty="0"/>
              <a:t>structure just give 100 percent to the GSO.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277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F9CAE07-A784-2027-A8D1-80140C371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477880"/>
              </p:ext>
            </p:extLst>
          </p:nvPr>
        </p:nvGraphicFramePr>
        <p:xfrm>
          <a:off x="280565" y="558833"/>
          <a:ext cx="8878516" cy="5470902"/>
        </p:xfrm>
        <a:graphic>
          <a:graphicData uri="http://schemas.openxmlformats.org/drawingml/2006/table">
            <a:tbl>
              <a:tblPr/>
              <a:tblGrid>
                <a:gridCol w="4185418">
                  <a:extLst>
                    <a:ext uri="{9D8B030D-6E8A-4147-A177-3AD203B41FA5}">
                      <a16:colId xmlns:a16="http://schemas.microsoft.com/office/drawing/2014/main" val="3117261718"/>
                    </a:ext>
                  </a:extLst>
                </a:gridCol>
                <a:gridCol w="901147">
                  <a:extLst>
                    <a:ext uri="{9D8B030D-6E8A-4147-A177-3AD203B41FA5}">
                      <a16:colId xmlns:a16="http://schemas.microsoft.com/office/drawing/2014/main" val="1656512522"/>
                    </a:ext>
                  </a:extLst>
                </a:gridCol>
                <a:gridCol w="993396">
                  <a:extLst>
                    <a:ext uri="{9D8B030D-6E8A-4147-A177-3AD203B41FA5}">
                      <a16:colId xmlns:a16="http://schemas.microsoft.com/office/drawing/2014/main" val="2405146145"/>
                    </a:ext>
                  </a:extLst>
                </a:gridCol>
                <a:gridCol w="886867">
                  <a:extLst>
                    <a:ext uri="{9D8B030D-6E8A-4147-A177-3AD203B41FA5}">
                      <a16:colId xmlns:a16="http://schemas.microsoft.com/office/drawing/2014/main" val="1854335132"/>
                    </a:ext>
                  </a:extLst>
                </a:gridCol>
                <a:gridCol w="965698">
                  <a:extLst>
                    <a:ext uri="{9D8B030D-6E8A-4147-A177-3AD203B41FA5}">
                      <a16:colId xmlns:a16="http://schemas.microsoft.com/office/drawing/2014/main" val="984967704"/>
                    </a:ext>
                  </a:extLst>
                </a:gridCol>
                <a:gridCol w="945990">
                  <a:extLst>
                    <a:ext uri="{9D8B030D-6E8A-4147-A177-3AD203B41FA5}">
                      <a16:colId xmlns:a16="http://schemas.microsoft.com/office/drawing/2014/main" val="2691288738"/>
                    </a:ext>
                  </a:extLst>
                </a:gridCol>
              </a:tblGrid>
              <a:tr h="7553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 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FY2024 Budget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081676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Conference Income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12,490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15,211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13,717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14,013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993309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Contributions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19,282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25,534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30,403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34,844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30,557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4447829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1,015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164351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Chip 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28,098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25,186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24,691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36,189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3642504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Literature 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3,796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5,477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8,260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8,209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149508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Medallion 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7,689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7,205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7,434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6,030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6372483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Other 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554299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Sales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40,003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38,154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41,059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51,991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3241186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Shipping Income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3,572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2,874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834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(11)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3034759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Shipping Revenue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2,995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4,290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7,623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9,806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5848276"/>
                  </a:ext>
                </a:extLst>
              </a:tr>
              <a:tr h="428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 Revenue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78,341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86,063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93,636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110,643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94,057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3106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7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3A7360-90B0-36F5-21F5-1C339B7CB0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8473543"/>
              </p:ext>
            </p:extLst>
          </p:nvPr>
        </p:nvGraphicFramePr>
        <p:xfrm>
          <a:off x="940904" y="477078"/>
          <a:ext cx="8123582" cy="5300874"/>
        </p:xfrm>
        <a:graphic>
          <a:graphicData uri="http://schemas.openxmlformats.org/drawingml/2006/table">
            <a:tbl>
              <a:tblPr/>
              <a:tblGrid>
                <a:gridCol w="4043758">
                  <a:extLst>
                    <a:ext uri="{9D8B030D-6E8A-4147-A177-3AD203B41FA5}">
                      <a16:colId xmlns:a16="http://schemas.microsoft.com/office/drawing/2014/main" val="1467369461"/>
                    </a:ext>
                  </a:extLst>
                </a:gridCol>
                <a:gridCol w="743836">
                  <a:extLst>
                    <a:ext uri="{9D8B030D-6E8A-4147-A177-3AD203B41FA5}">
                      <a16:colId xmlns:a16="http://schemas.microsoft.com/office/drawing/2014/main" val="719112489"/>
                    </a:ext>
                  </a:extLst>
                </a:gridCol>
                <a:gridCol w="804824">
                  <a:extLst>
                    <a:ext uri="{9D8B030D-6E8A-4147-A177-3AD203B41FA5}">
                      <a16:colId xmlns:a16="http://schemas.microsoft.com/office/drawing/2014/main" val="954820581"/>
                    </a:ext>
                  </a:extLst>
                </a:gridCol>
                <a:gridCol w="782025">
                  <a:extLst>
                    <a:ext uri="{9D8B030D-6E8A-4147-A177-3AD203B41FA5}">
                      <a16:colId xmlns:a16="http://schemas.microsoft.com/office/drawing/2014/main" val="2280103271"/>
                    </a:ext>
                  </a:extLst>
                </a:gridCol>
                <a:gridCol w="883586">
                  <a:extLst>
                    <a:ext uri="{9D8B030D-6E8A-4147-A177-3AD203B41FA5}">
                      <a16:colId xmlns:a16="http://schemas.microsoft.com/office/drawing/2014/main" val="4290488187"/>
                    </a:ext>
                  </a:extLst>
                </a:gridCol>
                <a:gridCol w="865553">
                  <a:extLst>
                    <a:ext uri="{9D8B030D-6E8A-4147-A177-3AD203B41FA5}">
                      <a16:colId xmlns:a16="http://schemas.microsoft.com/office/drawing/2014/main" val="3185253779"/>
                    </a:ext>
                  </a:extLst>
                </a:gridCol>
              </a:tblGrid>
              <a:tr h="7318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 2020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FY2024 Budget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880980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sng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Cost of Goods Sold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430673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Fulfillment Expense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034010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Labor for Fulfillment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1,466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717618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Shipping (UPS/USPS)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5,224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5,038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8,829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8,632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6679597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   Shipping Supplies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2752039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Fulfillment Expense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6,696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7,209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11,648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10,949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6187364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Literature Printing Expense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55911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Chip &amp; Medallion Purchase Expense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17,431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14,419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22,897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18,858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499222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 Cost of Goods Sold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24,471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21,795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34,545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31,643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30,385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815115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3521311"/>
                  </a:ext>
                </a:extLst>
              </a:tr>
              <a:tr h="415367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Net Revenue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53,870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64,268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59,092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63,672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072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686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EAD8F2B-ECF1-4544-93A3-AC6AC392A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9081" y="94617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Statement of Financial Position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35CE64F-49B7-1B79-8CAE-761BA620E4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681061"/>
              </p:ext>
            </p:extLst>
          </p:nvPr>
        </p:nvGraphicFramePr>
        <p:xfrm>
          <a:off x="477078" y="-1"/>
          <a:ext cx="8682002" cy="6763379"/>
        </p:xfrm>
        <a:graphic>
          <a:graphicData uri="http://schemas.openxmlformats.org/drawingml/2006/table">
            <a:tbl>
              <a:tblPr/>
              <a:tblGrid>
                <a:gridCol w="4321730">
                  <a:extLst>
                    <a:ext uri="{9D8B030D-6E8A-4147-A177-3AD203B41FA5}">
                      <a16:colId xmlns:a16="http://schemas.microsoft.com/office/drawing/2014/main" val="2725882388"/>
                    </a:ext>
                  </a:extLst>
                </a:gridCol>
                <a:gridCol w="794968">
                  <a:extLst>
                    <a:ext uri="{9D8B030D-6E8A-4147-A177-3AD203B41FA5}">
                      <a16:colId xmlns:a16="http://schemas.microsoft.com/office/drawing/2014/main" val="3670370646"/>
                    </a:ext>
                  </a:extLst>
                </a:gridCol>
                <a:gridCol w="828693">
                  <a:extLst>
                    <a:ext uri="{9D8B030D-6E8A-4147-A177-3AD203B41FA5}">
                      <a16:colId xmlns:a16="http://schemas.microsoft.com/office/drawing/2014/main" val="2438659852"/>
                    </a:ext>
                  </a:extLst>
                </a:gridCol>
                <a:gridCol w="867237">
                  <a:extLst>
                    <a:ext uri="{9D8B030D-6E8A-4147-A177-3AD203B41FA5}">
                      <a16:colId xmlns:a16="http://schemas.microsoft.com/office/drawing/2014/main" val="2626621190"/>
                    </a:ext>
                  </a:extLst>
                </a:gridCol>
                <a:gridCol w="944323">
                  <a:extLst>
                    <a:ext uri="{9D8B030D-6E8A-4147-A177-3AD203B41FA5}">
                      <a16:colId xmlns:a16="http://schemas.microsoft.com/office/drawing/2014/main" val="855507102"/>
                    </a:ext>
                  </a:extLst>
                </a:gridCol>
                <a:gridCol w="925051">
                  <a:extLst>
                    <a:ext uri="{9D8B030D-6E8A-4147-A177-3AD203B41FA5}">
                      <a16:colId xmlns:a16="http://schemas.microsoft.com/office/drawing/2014/main" val="4034010518"/>
                    </a:ext>
                  </a:extLst>
                </a:gridCol>
              </a:tblGrid>
              <a:tr h="57395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FY2019</a:t>
                      </a:r>
                    </a:p>
                  </a:txBody>
                  <a:tcPr marL="8902" marR="8902" marT="8902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 2020</a:t>
                      </a:r>
                    </a:p>
                  </a:txBody>
                  <a:tcPr marL="8902" marR="8902" marT="8902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FY2022</a:t>
                      </a:r>
                    </a:p>
                  </a:txBody>
                  <a:tcPr marL="8902" marR="8902" marT="8902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FY2023</a:t>
                      </a:r>
                    </a:p>
                  </a:txBody>
                  <a:tcPr marL="8902" marR="8902" marT="8902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FY2024 Budget</a:t>
                      </a:r>
                    </a:p>
                  </a:txBody>
                  <a:tcPr marL="8902" marR="8902" marT="8902" marB="0" anchor="ctr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1752997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787966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sng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Expenses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022427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Bank Charges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1,519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1,801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2,358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2,682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2,100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126243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Total Conference Expenses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12,317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13,281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14,056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16,083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11,325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1400633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Archival Expenses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1,355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1,250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2,628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2,631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2,472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370031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Annual Meeting of Board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1,665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1,177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1,392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1,500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579266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H&amp;I Supplies &amp; Materials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1,800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4,350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847419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PI&amp;O Supplies &amp; Materials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1,199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1,165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1,300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7420385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LAC Supplies &amp; Materials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1,282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1,131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3,508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5,000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9561641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DEI Supplies &amp; Materials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2,750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05572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Insurance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1,726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1,776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2,413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2,393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2,500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5130215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Legal &amp; Professional Fees</a:t>
                      </a:r>
                    </a:p>
                  </a:txBody>
                  <a:tcPr marL="80121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7,654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8,519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5,942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3,211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6,500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144628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Office Expenses (including Software)</a:t>
                      </a:r>
                    </a:p>
                  </a:txBody>
                  <a:tcPr marL="80121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1,677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1,635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2,188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11,046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8,449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6498540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PO Box Rental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378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9252351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Taxes &amp; Licenses</a:t>
                      </a:r>
                    </a:p>
                  </a:txBody>
                  <a:tcPr marL="80121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681577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Travel</a:t>
                      </a:r>
                    </a:p>
                  </a:txBody>
                  <a:tcPr marL="80121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21,677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13,877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22,457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24,000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12,000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8637783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  Utilities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1,789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1,954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3,389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1,939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1,750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9395616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 Expenses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53,554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45,907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59,091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72,423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63,096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0332095"/>
                  </a:ext>
                </a:extLst>
              </a:tr>
              <a:tr h="32575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Revenues over Expenses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18,361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6,655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576</a:t>
                      </a:r>
                    </a:p>
                  </a:txBody>
                  <a:tcPr marL="8902" marR="8902" marT="8902" marB="0" anchor="b">
                    <a:lnL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B7B7B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5097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409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0996B-B5D2-4989-A0C7-9B35D7F447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Where spirituality and money coalesce…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ABE4AC-8E06-4E39-A446-62AF31DE3B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 must sometimes make difficult decisions about how to best spend the Fellowship’s moneys but we continually ask ourselves how we can better reach the still-suffering addict.</a:t>
            </a:r>
          </a:p>
        </p:txBody>
      </p:sp>
    </p:spTree>
    <p:extLst>
      <p:ext uri="{BB962C8B-B14F-4D97-AF65-F5344CB8AC3E}">
        <p14:creationId xmlns:p14="http://schemas.microsoft.com/office/powerpoint/2010/main" val="198845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0582DB7-5581-47F6-B841-DD029B026A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1098" y="1396289"/>
            <a:ext cx="6777573" cy="3718152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4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72D23-8ECE-4B3E-915A-8E567F736A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5543" y="1053885"/>
            <a:ext cx="6897115" cy="49997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/>
          </a:p>
          <a:p>
            <a:pPr algn="ctr"/>
            <a:r>
              <a:rPr lang="en-US" sz="3200" u="sng" dirty="0"/>
              <a:t>Donations</a:t>
            </a:r>
          </a:p>
          <a:p>
            <a:pPr algn="ctr"/>
            <a:r>
              <a:rPr lang="en-US" sz="3200" dirty="0"/>
              <a:t>crystalmeth.org/contributions</a:t>
            </a:r>
          </a:p>
          <a:p>
            <a:pPr algn="ctr"/>
            <a:r>
              <a:rPr lang="en-US" sz="3200" dirty="0"/>
              <a:t>paypal.me/cma1994</a:t>
            </a:r>
          </a:p>
          <a:p>
            <a:pPr algn="ctr"/>
            <a:endParaRPr lang="en-US" sz="3200" dirty="0"/>
          </a:p>
          <a:p>
            <a:pPr algn="ctr"/>
            <a:r>
              <a:rPr lang="en-US" sz="3200" u="sng" dirty="0"/>
              <a:t>Questions?</a:t>
            </a:r>
          </a:p>
          <a:p>
            <a:pPr algn="ctr"/>
            <a:r>
              <a:rPr lang="en-US" sz="3200" dirty="0"/>
              <a:t>treasurer@cmagso.net</a:t>
            </a:r>
          </a:p>
          <a:p>
            <a:pPr lvl="3" indent="-228600" algn="l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pic>
        <p:nvPicPr>
          <p:cNvPr id="8" name="Graphic 7" descr="Questions">
            <a:extLst>
              <a:ext uri="{FF2B5EF4-FFF2-40B4-BE49-F238E27FC236}">
                <a16:creationId xmlns:a16="http://schemas.microsoft.com/office/drawing/2014/main" id="{E2B0CD75-5636-4B46-BE15-ADF23ACADD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24800" y="1957050"/>
            <a:ext cx="3945463" cy="394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55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50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{50F5E387-0B34-634B-9799-04EFE8AB747A}tf10001060</Template>
  <TotalTime>28774</TotalTime>
  <Words>870</Words>
  <Application>Microsoft Macintosh PowerPoint</Application>
  <PresentationFormat>Widescreen</PresentationFormat>
  <Paragraphs>435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Aptos Narrow</vt:lpstr>
      <vt:lpstr>Arial</vt:lpstr>
      <vt:lpstr>Calibri</vt:lpstr>
      <vt:lpstr>Trebuchet MS</vt:lpstr>
      <vt:lpstr>Wingdings 3</vt:lpstr>
      <vt:lpstr>Facet</vt:lpstr>
      <vt:lpstr>  2023  CMA General Service Conference  NY, NY</vt:lpstr>
      <vt:lpstr>Financial Update</vt:lpstr>
      <vt:lpstr>Concept XII</vt:lpstr>
      <vt:lpstr>PowerPoint Presentation</vt:lpstr>
      <vt:lpstr>PowerPoint Presentation</vt:lpstr>
      <vt:lpstr>PowerPoint Presentation</vt:lpstr>
      <vt:lpstr>PowerPoint Presentation</vt:lpstr>
      <vt:lpstr>Statement of Financial Position</vt:lpstr>
      <vt:lpstr>Statement of Financial Position</vt:lpstr>
      <vt:lpstr>Statement of Financial Position</vt:lpstr>
      <vt:lpstr>Statement of Financial Position</vt:lpstr>
      <vt:lpstr>Statement of Financial Position</vt:lpstr>
      <vt:lpstr>Statement of Financial Position</vt:lpstr>
      <vt:lpstr>Statement of Financial Position</vt:lpstr>
      <vt:lpstr>Where spirituality and money coalesce… 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  CMA General Service Conference  Denver, CO</dc:title>
  <dc:creator>Danny Torna</dc:creator>
  <cp:lastModifiedBy>Bruce Weiner</cp:lastModifiedBy>
  <cp:revision>95</cp:revision>
  <cp:lastPrinted>2018-11-03T13:45:12Z</cp:lastPrinted>
  <dcterms:created xsi:type="dcterms:W3CDTF">2018-10-27T16:27:23Z</dcterms:created>
  <dcterms:modified xsi:type="dcterms:W3CDTF">2023-12-05T01:12:39Z</dcterms:modified>
</cp:coreProperties>
</file>